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 id="2147484056" r:id="rId5"/>
    <p:sldMasterId id="2147484069" r:id="rId6"/>
  </p:sldMasterIdLst>
  <p:notesMasterIdLst>
    <p:notesMasterId r:id="rId53"/>
  </p:notesMasterIdLst>
  <p:handoutMasterIdLst>
    <p:handoutMasterId r:id="rId54"/>
  </p:handoutMasterIdLst>
  <p:sldIdLst>
    <p:sldId id="394" r:id="rId7"/>
    <p:sldId id="498" r:id="rId8"/>
    <p:sldId id="657" r:id="rId9"/>
    <p:sldId id="397" r:id="rId10"/>
    <p:sldId id="399" r:id="rId11"/>
    <p:sldId id="656" r:id="rId12"/>
    <p:sldId id="689" r:id="rId13"/>
    <p:sldId id="594" r:id="rId14"/>
    <p:sldId id="658" r:id="rId15"/>
    <p:sldId id="659" r:id="rId16"/>
    <p:sldId id="660" r:id="rId17"/>
    <p:sldId id="661" r:id="rId18"/>
    <p:sldId id="662" r:id="rId19"/>
    <p:sldId id="663" r:id="rId20"/>
    <p:sldId id="664" r:id="rId21"/>
    <p:sldId id="665" r:id="rId22"/>
    <p:sldId id="666" r:id="rId23"/>
    <p:sldId id="667" r:id="rId24"/>
    <p:sldId id="668" r:id="rId25"/>
    <p:sldId id="669" r:id="rId26"/>
    <p:sldId id="670" r:id="rId27"/>
    <p:sldId id="671" r:id="rId28"/>
    <p:sldId id="672" r:id="rId29"/>
    <p:sldId id="441" r:id="rId30"/>
    <p:sldId id="690" r:id="rId31"/>
    <p:sldId id="673" r:id="rId32"/>
    <p:sldId id="674" r:id="rId33"/>
    <p:sldId id="675" r:id="rId34"/>
    <p:sldId id="676" r:id="rId35"/>
    <p:sldId id="677" r:id="rId36"/>
    <p:sldId id="678" r:id="rId37"/>
    <p:sldId id="679" r:id="rId38"/>
    <p:sldId id="680" r:id="rId39"/>
    <p:sldId id="681" r:id="rId40"/>
    <p:sldId id="682" r:id="rId41"/>
    <p:sldId id="683" r:id="rId42"/>
    <p:sldId id="684" r:id="rId43"/>
    <p:sldId id="685" r:id="rId44"/>
    <p:sldId id="686" r:id="rId45"/>
    <p:sldId id="687" r:id="rId46"/>
    <p:sldId id="688" r:id="rId47"/>
    <p:sldId id="527" r:id="rId48"/>
    <p:sldId id="528" r:id="rId49"/>
    <p:sldId id="256" r:id="rId50"/>
    <p:sldId id="260" r:id="rId51"/>
    <p:sldId id="265" r:id="rId52"/>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498"/>
            <p14:sldId id="657"/>
            <p14:sldId id="397"/>
            <p14:sldId id="399"/>
            <p14:sldId id="656"/>
            <p14:sldId id="689"/>
            <p14:sldId id="594"/>
            <p14:sldId id="658"/>
            <p14:sldId id="659"/>
            <p14:sldId id="660"/>
            <p14:sldId id="661"/>
            <p14:sldId id="662"/>
            <p14:sldId id="663"/>
            <p14:sldId id="664"/>
            <p14:sldId id="665"/>
            <p14:sldId id="666"/>
            <p14:sldId id="667"/>
            <p14:sldId id="668"/>
            <p14:sldId id="669"/>
            <p14:sldId id="670"/>
            <p14:sldId id="671"/>
            <p14:sldId id="672"/>
            <p14:sldId id="441"/>
            <p14:sldId id="690"/>
            <p14:sldId id="673"/>
            <p14:sldId id="674"/>
            <p14:sldId id="675"/>
            <p14:sldId id="676"/>
            <p14:sldId id="677"/>
            <p14:sldId id="678"/>
            <p14:sldId id="679"/>
            <p14:sldId id="680"/>
            <p14:sldId id="681"/>
            <p14:sldId id="682"/>
            <p14:sldId id="683"/>
            <p14:sldId id="684"/>
            <p14:sldId id="685"/>
            <p14:sldId id="686"/>
            <p14:sldId id="687"/>
            <p14:sldId id="688"/>
            <p14:sldId id="527"/>
            <p14:sldId id="528"/>
            <p14:sldId id="256"/>
            <p14:sldId id="260"/>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D5718B-610A-420B-8283-A97EA1B71D19}" v="156" dt="2023-04-27T06:15:43.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5" autoAdjust="0"/>
    <p:restoredTop sz="79683" autoAdjust="0"/>
  </p:normalViewPr>
  <p:slideViewPr>
    <p:cSldViewPr snapToGrid="0" snapToObjects="1">
      <p:cViewPr varScale="1">
        <p:scale>
          <a:sx n="143" d="100"/>
          <a:sy n="143" d="100"/>
        </p:scale>
        <p:origin x="138" y="5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es Bjerva" userId="5f9a37b0-3882-4083-a67b-834a4d719fc4" providerId="ADAL" clId="{6CD5718B-610A-420B-8283-A97EA1B71D19}"/>
    <pc:docChg chg="undo custSel addSld modSld">
      <pc:chgData name="Johannes Bjerva" userId="5f9a37b0-3882-4083-a67b-834a4d719fc4" providerId="ADAL" clId="{6CD5718B-610A-420B-8283-A97EA1B71D19}" dt="2023-04-27T06:15:43.011" v="288"/>
      <pc:docMkLst>
        <pc:docMk/>
      </pc:docMkLst>
      <pc:sldChg chg="delSp add setBg delDesignElem">
        <pc:chgData name="Johannes Bjerva" userId="5f9a37b0-3882-4083-a67b-834a4d719fc4" providerId="ADAL" clId="{6CD5718B-610A-420B-8283-A97EA1B71D19}" dt="2023-04-26T11:20:06.676" v="8"/>
        <pc:sldMkLst>
          <pc:docMk/>
          <pc:sldMk cId="3424942676" sldId="256"/>
        </pc:sldMkLst>
        <pc:spChg chg="del">
          <ac:chgData name="Johannes Bjerva" userId="5f9a37b0-3882-4083-a67b-834a4d719fc4" providerId="ADAL" clId="{6CD5718B-610A-420B-8283-A97EA1B71D19}" dt="2023-04-26T11:20:06.676" v="8"/>
          <ac:spMkLst>
            <pc:docMk/>
            <pc:sldMk cId="3424942676" sldId="256"/>
            <ac:spMk id="9" creationId="{E49CC64F-7275-4E33-961B-0C5CDC439875}"/>
          </ac:spMkLst>
        </pc:spChg>
      </pc:sldChg>
      <pc:sldChg chg="delSp modSp add mod setBg modAnim delDesignElem">
        <pc:chgData name="Johannes Bjerva" userId="5f9a37b0-3882-4083-a67b-834a4d719fc4" providerId="ADAL" clId="{6CD5718B-610A-420B-8283-A97EA1B71D19}" dt="2023-04-27T06:11:18.506" v="274" actId="14100"/>
        <pc:sldMkLst>
          <pc:docMk/>
          <pc:sldMk cId="3450589595" sldId="260"/>
        </pc:sldMkLst>
        <pc:spChg chg="mod">
          <ac:chgData name="Johannes Bjerva" userId="5f9a37b0-3882-4083-a67b-834a4d719fc4" providerId="ADAL" clId="{6CD5718B-610A-420B-8283-A97EA1B71D19}" dt="2023-04-27T06:11:18.506" v="274" actId="14100"/>
          <ac:spMkLst>
            <pc:docMk/>
            <pc:sldMk cId="3450589595" sldId="260"/>
            <ac:spMk id="2" creationId="{58A9597B-B949-2DFD-22CE-CFDE491E3F9C}"/>
          </ac:spMkLst>
        </pc:spChg>
        <pc:spChg chg="mod">
          <ac:chgData name="Johannes Bjerva" userId="5f9a37b0-3882-4083-a67b-834a4d719fc4" providerId="ADAL" clId="{6CD5718B-610A-420B-8283-A97EA1B71D19}" dt="2023-04-27T06:10:54.440" v="261" actId="115"/>
          <ac:spMkLst>
            <pc:docMk/>
            <pc:sldMk cId="3450589595" sldId="260"/>
            <ac:spMk id="3" creationId="{3E62394E-A56A-1E53-F214-AF94BB7550E9}"/>
          </ac:spMkLst>
        </pc:spChg>
        <pc:spChg chg="del">
          <ac:chgData name="Johannes Bjerva" userId="5f9a37b0-3882-4083-a67b-834a4d719fc4" providerId="ADAL" clId="{6CD5718B-610A-420B-8283-A97EA1B71D19}" dt="2023-04-26T11:20:06.676" v="8"/>
          <ac:spMkLst>
            <pc:docMk/>
            <pc:sldMk cId="3450589595" sldId="260"/>
            <ac:spMk id="38" creationId="{8D1AA55E-40D5-461B-A5A8-4AE8AAB71B08}"/>
          </ac:spMkLst>
        </pc:spChg>
        <pc:spChg chg="del">
          <ac:chgData name="Johannes Bjerva" userId="5f9a37b0-3882-4083-a67b-834a4d719fc4" providerId="ADAL" clId="{6CD5718B-610A-420B-8283-A97EA1B71D19}" dt="2023-04-26T11:20:06.676" v="8"/>
          <ac:spMkLst>
            <pc:docMk/>
            <pc:sldMk cId="3450589595" sldId="260"/>
            <ac:spMk id="42" creationId="{6CB927A4-E432-4310-9CD5-E89FF5063179}"/>
          </ac:spMkLst>
        </pc:spChg>
        <pc:spChg chg="del">
          <ac:chgData name="Johannes Bjerva" userId="5f9a37b0-3882-4083-a67b-834a4d719fc4" providerId="ADAL" clId="{6CD5718B-610A-420B-8283-A97EA1B71D19}" dt="2023-04-26T11:20:06.676" v="8"/>
          <ac:spMkLst>
            <pc:docMk/>
            <pc:sldMk cId="3450589595" sldId="260"/>
            <ac:spMk id="44" creationId="{E3020543-B24B-4EC4-8FFC-8DD88EEA91A8}"/>
          </ac:spMkLst>
        </pc:spChg>
        <pc:cxnChg chg="del">
          <ac:chgData name="Johannes Bjerva" userId="5f9a37b0-3882-4083-a67b-834a4d719fc4" providerId="ADAL" clId="{6CD5718B-610A-420B-8283-A97EA1B71D19}" dt="2023-04-26T11:20:06.676" v="8"/>
          <ac:cxnSpMkLst>
            <pc:docMk/>
            <pc:sldMk cId="3450589595" sldId="260"/>
            <ac:cxnSpMk id="40" creationId="{7EB498BD-8089-4626-91EA-4978EBEF535E}"/>
          </ac:cxnSpMkLst>
        </pc:cxnChg>
      </pc:sldChg>
      <pc:sldChg chg="delSp modSp add mod setBg delDesignElem">
        <pc:chgData name="Johannes Bjerva" userId="5f9a37b0-3882-4083-a67b-834a4d719fc4" providerId="ADAL" clId="{6CD5718B-610A-420B-8283-A97EA1B71D19}" dt="2023-04-27T04:58:17.944" v="149" actId="1076"/>
        <pc:sldMkLst>
          <pc:docMk/>
          <pc:sldMk cId="2820921092" sldId="265"/>
        </pc:sldMkLst>
        <pc:spChg chg="mod">
          <ac:chgData name="Johannes Bjerva" userId="5f9a37b0-3882-4083-a67b-834a4d719fc4" providerId="ADAL" clId="{6CD5718B-610A-420B-8283-A97EA1B71D19}" dt="2023-04-26T11:20:06.785" v="11" actId="27636"/>
          <ac:spMkLst>
            <pc:docMk/>
            <pc:sldMk cId="2820921092" sldId="265"/>
            <ac:spMk id="2" creationId="{58A9597B-B949-2DFD-22CE-CFDE491E3F9C}"/>
          </ac:spMkLst>
        </pc:spChg>
        <pc:spChg chg="del">
          <ac:chgData name="Johannes Bjerva" userId="5f9a37b0-3882-4083-a67b-834a4d719fc4" providerId="ADAL" clId="{6CD5718B-610A-420B-8283-A97EA1B71D19}" dt="2023-04-26T11:20:06.676" v="8"/>
          <ac:spMkLst>
            <pc:docMk/>
            <pc:sldMk cId="2820921092" sldId="265"/>
            <ac:spMk id="38" creationId="{8D1AA55E-40D5-461B-A5A8-4AE8AAB71B08}"/>
          </ac:spMkLst>
        </pc:spChg>
        <pc:spChg chg="del">
          <ac:chgData name="Johannes Bjerva" userId="5f9a37b0-3882-4083-a67b-834a4d719fc4" providerId="ADAL" clId="{6CD5718B-610A-420B-8283-A97EA1B71D19}" dt="2023-04-26T11:20:06.676" v="8"/>
          <ac:spMkLst>
            <pc:docMk/>
            <pc:sldMk cId="2820921092" sldId="265"/>
            <ac:spMk id="42" creationId="{6CB927A4-E432-4310-9CD5-E89FF5063179}"/>
          </ac:spMkLst>
        </pc:spChg>
        <pc:spChg chg="del">
          <ac:chgData name="Johannes Bjerva" userId="5f9a37b0-3882-4083-a67b-834a4d719fc4" providerId="ADAL" clId="{6CD5718B-610A-420B-8283-A97EA1B71D19}" dt="2023-04-26T11:20:06.676" v="8"/>
          <ac:spMkLst>
            <pc:docMk/>
            <pc:sldMk cId="2820921092" sldId="265"/>
            <ac:spMk id="44" creationId="{E3020543-B24B-4EC4-8FFC-8DD88EEA91A8}"/>
          </ac:spMkLst>
        </pc:spChg>
        <pc:picChg chg="mod">
          <ac:chgData name="Johannes Bjerva" userId="5f9a37b0-3882-4083-a67b-834a4d719fc4" providerId="ADAL" clId="{6CD5718B-610A-420B-8283-A97EA1B71D19}" dt="2023-04-27T04:58:17.944" v="149" actId="1076"/>
          <ac:picMkLst>
            <pc:docMk/>
            <pc:sldMk cId="2820921092" sldId="265"/>
            <ac:picMk id="6" creationId="{80BE5652-BC99-7F05-C8D3-7B5600A8D6B7}"/>
          </ac:picMkLst>
        </pc:picChg>
        <pc:cxnChg chg="del">
          <ac:chgData name="Johannes Bjerva" userId="5f9a37b0-3882-4083-a67b-834a4d719fc4" providerId="ADAL" clId="{6CD5718B-610A-420B-8283-A97EA1B71D19}" dt="2023-04-26T11:20:06.676" v="8"/>
          <ac:cxnSpMkLst>
            <pc:docMk/>
            <pc:sldMk cId="2820921092" sldId="265"/>
            <ac:cxnSpMk id="40" creationId="{7EB498BD-8089-4626-91EA-4978EBEF535E}"/>
          </ac:cxnSpMkLst>
        </pc:cxnChg>
      </pc:sldChg>
      <pc:sldChg chg="modSp mod">
        <pc:chgData name="Johannes Bjerva" userId="5f9a37b0-3882-4083-a67b-834a4d719fc4" providerId="ADAL" clId="{6CD5718B-610A-420B-8283-A97EA1B71D19}" dt="2023-04-27T05:03:45.378" v="162" actId="115"/>
        <pc:sldMkLst>
          <pc:docMk/>
          <pc:sldMk cId="781574512" sldId="394"/>
        </pc:sldMkLst>
        <pc:spChg chg="mod">
          <ac:chgData name="Johannes Bjerva" userId="5f9a37b0-3882-4083-a67b-834a4d719fc4" providerId="ADAL" clId="{6CD5718B-610A-420B-8283-A97EA1B71D19}" dt="2023-04-27T05:03:34.451" v="151" actId="6549"/>
          <ac:spMkLst>
            <pc:docMk/>
            <pc:sldMk cId="781574512" sldId="394"/>
            <ac:spMk id="4" creationId="{00000000-0000-0000-0000-000000000000}"/>
          </ac:spMkLst>
        </pc:spChg>
        <pc:spChg chg="mod">
          <ac:chgData name="Johannes Bjerva" userId="5f9a37b0-3882-4083-a67b-834a4d719fc4" providerId="ADAL" clId="{6CD5718B-610A-420B-8283-A97EA1B71D19}" dt="2023-04-27T05:03:45.378" v="162" actId="115"/>
          <ac:spMkLst>
            <pc:docMk/>
            <pc:sldMk cId="781574512" sldId="394"/>
            <ac:spMk id="88" creationId="{64938548-910C-4B2F-8FF1-B035DBDB3700}"/>
          </ac:spMkLst>
        </pc:spChg>
      </pc:sldChg>
      <pc:sldChg chg="modSp mod">
        <pc:chgData name="Johannes Bjerva" userId="5f9a37b0-3882-4083-a67b-834a4d719fc4" providerId="ADAL" clId="{6CD5718B-610A-420B-8283-A97EA1B71D19}" dt="2023-04-27T04:57:16.486" v="105" actId="20577"/>
        <pc:sldMkLst>
          <pc:docMk/>
          <pc:sldMk cId="3798457345" sldId="441"/>
        </pc:sldMkLst>
        <pc:spChg chg="mod">
          <ac:chgData name="Johannes Bjerva" userId="5f9a37b0-3882-4083-a67b-834a4d719fc4" providerId="ADAL" clId="{6CD5718B-610A-420B-8283-A97EA1B71D19}" dt="2023-04-27T04:46:54.693" v="70" actId="20577"/>
          <ac:spMkLst>
            <pc:docMk/>
            <pc:sldMk cId="3798457345" sldId="441"/>
            <ac:spMk id="3" creationId="{00000000-0000-0000-0000-000000000000}"/>
          </ac:spMkLst>
        </pc:spChg>
        <pc:spChg chg="mod">
          <ac:chgData name="Johannes Bjerva" userId="5f9a37b0-3882-4083-a67b-834a4d719fc4" providerId="ADAL" clId="{6CD5718B-610A-420B-8283-A97EA1B71D19}" dt="2023-04-27T04:57:06.835" v="100" actId="14100"/>
          <ac:spMkLst>
            <pc:docMk/>
            <pc:sldMk cId="3798457345" sldId="441"/>
            <ac:spMk id="4" creationId="{00000000-0000-0000-0000-000000000000}"/>
          </ac:spMkLst>
        </pc:spChg>
        <pc:spChg chg="mod">
          <ac:chgData name="Johannes Bjerva" userId="5f9a37b0-3882-4083-a67b-834a4d719fc4" providerId="ADAL" clId="{6CD5718B-610A-420B-8283-A97EA1B71D19}" dt="2023-04-27T04:57:16.486" v="105" actId="20577"/>
          <ac:spMkLst>
            <pc:docMk/>
            <pc:sldMk cId="3798457345" sldId="441"/>
            <ac:spMk id="5" creationId="{641E054F-4598-428B-BF46-AD44E0D66064}"/>
          </ac:spMkLst>
        </pc:spChg>
        <pc:spChg chg="mod">
          <ac:chgData name="Johannes Bjerva" userId="5f9a37b0-3882-4083-a67b-834a4d719fc4" providerId="ADAL" clId="{6CD5718B-610A-420B-8283-A97EA1B71D19}" dt="2023-04-27T04:56:55.822" v="98" actId="20577"/>
          <ac:spMkLst>
            <pc:docMk/>
            <pc:sldMk cId="3798457345" sldId="441"/>
            <ac:spMk id="6" creationId="{05F9C345-1351-4107-A205-A8B7AA84B34A}"/>
          </ac:spMkLst>
        </pc:spChg>
      </pc:sldChg>
      <pc:sldChg chg="addSp delSp modSp mod">
        <pc:chgData name="Johannes Bjerva" userId="5f9a37b0-3882-4083-a67b-834a4d719fc4" providerId="ADAL" clId="{6CD5718B-610A-420B-8283-A97EA1B71D19}" dt="2023-04-27T04:54:38.665" v="72"/>
        <pc:sldMkLst>
          <pc:docMk/>
          <pc:sldMk cId="2290076570" sldId="656"/>
        </pc:sldMkLst>
        <pc:picChg chg="del">
          <ac:chgData name="Johannes Bjerva" userId="5f9a37b0-3882-4083-a67b-834a4d719fc4" providerId="ADAL" clId="{6CD5718B-610A-420B-8283-A97EA1B71D19}" dt="2023-04-27T04:54:38.398" v="71" actId="478"/>
          <ac:picMkLst>
            <pc:docMk/>
            <pc:sldMk cId="2290076570" sldId="656"/>
            <ac:picMk id="5" creationId="{00000000-0000-0000-0000-000000000000}"/>
          </ac:picMkLst>
        </pc:picChg>
        <pc:picChg chg="add mod">
          <ac:chgData name="Johannes Bjerva" userId="5f9a37b0-3882-4083-a67b-834a4d719fc4" providerId="ADAL" clId="{6CD5718B-610A-420B-8283-A97EA1B71D19}" dt="2023-04-27T04:54:38.665" v="72"/>
          <ac:picMkLst>
            <pc:docMk/>
            <pc:sldMk cId="2290076570" sldId="656"/>
            <ac:picMk id="6" creationId="{202186B9-333D-C331-E898-100E8DC3F448}"/>
          </ac:picMkLst>
        </pc:picChg>
      </pc:sldChg>
      <pc:sldChg chg="addSp modSp mod modAnim">
        <pc:chgData name="Johannes Bjerva" userId="5f9a37b0-3882-4083-a67b-834a4d719fc4" providerId="ADAL" clId="{6CD5718B-610A-420B-8283-A97EA1B71D19}" dt="2023-04-27T06:15:43.011" v="288"/>
        <pc:sldMkLst>
          <pc:docMk/>
          <pc:sldMk cId="1940615107" sldId="665"/>
        </pc:sldMkLst>
        <pc:spChg chg="mod">
          <ac:chgData name="Johannes Bjerva" userId="5f9a37b0-3882-4083-a67b-834a4d719fc4" providerId="ADAL" clId="{6CD5718B-610A-420B-8283-A97EA1B71D19}" dt="2023-04-27T04:44:44.310" v="38" actId="20577"/>
          <ac:spMkLst>
            <pc:docMk/>
            <pc:sldMk cId="1940615107" sldId="665"/>
            <ac:spMk id="3" creationId="{00000000-0000-0000-0000-000000000000}"/>
          </ac:spMkLst>
        </pc:spChg>
        <pc:picChg chg="add mod">
          <ac:chgData name="Johannes Bjerva" userId="5f9a37b0-3882-4083-a67b-834a4d719fc4" providerId="ADAL" clId="{6CD5718B-610A-420B-8283-A97EA1B71D19}" dt="2023-04-27T06:15:22.544" v="286" actId="1076"/>
          <ac:picMkLst>
            <pc:docMk/>
            <pc:sldMk cId="1940615107" sldId="665"/>
            <ac:picMk id="2050" creationId="{292C0D72-3F9C-68AD-3FFF-E79638A6F28D}"/>
          </ac:picMkLst>
        </pc:picChg>
      </pc:sldChg>
      <pc:sldChg chg="modSp mod">
        <pc:chgData name="Johannes Bjerva" userId="5f9a37b0-3882-4083-a67b-834a4d719fc4" providerId="ADAL" clId="{6CD5718B-610A-420B-8283-A97EA1B71D19}" dt="2023-04-27T05:06:22.101" v="197" actId="20577"/>
        <pc:sldMkLst>
          <pc:docMk/>
          <pc:sldMk cId="495222909" sldId="667"/>
        </pc:sldMkLst>
        <pc:spChg chg="mod">
          <ac:chgData name="Johannes Bjerva" userId="5f9a37b0-3882-4083-a67b-834a4d719fc4" providerId="ADAL" clId="{6CD5718B-610A-420B-8283-A97EA1B71D19}" dt="2023-04-27T05:06:22.101" v="197" actId="20577"/>
          <ac:spMkLst>
            <pc:docMk/>
            <pc:sldMk cId="495222909" sldId="667"/>
            <ac:spMk id="4" creationId="{00000000-0000-0000-0000-000000000000}"/>
          </ac:spMkLst>
        </pc:spChg>
        <pc:spChg chg="mod">
          <ac:chgData name="Johannes Bjerva" userId="5f9a37b0-3882-4083-a67b-834a4d719fc4" providerId="ADAL" clId="{6CD5718B-610A-420B-8283-A97EA1B71D19}" dt="2023-04-27T04:45:09.406" v="40" actId="14100"/>
          <ac:spMkLst>
            <pc:docMk/>
            <pc:sldMk cId="495222909" sldId="667"/>
            <ac:spMk id="5" creationId="{00000000-0000-0000-0000-000000000000}"/>
          </ac:spMkLst>
        </pc:spChg>
      </pc:sldChg>
      <pc:sldChg chg="modSp mod modAnim">
        <pc:chgData name="Johannes Bjerva" userId="5f9a37b0-3882-4083-a67b-834a4d719fc4" providerId="ADAL" clId="{6CD5718B-610A-420B-8283-A97EA1B71D19}" dt="2023-04-27T06:14:45.392" v="278" actId="1076"/>
        <pc:sldMkLst>
          <pc:docMk/>
          <pc:sldMk cId="2758629839" sldId="668"/>
        </pc:sldMkLst>
        <pc:spChg chg="mod">
          <ac:chgData name="Johannes Bjerva" userId="5f9a37b0-3882-4083-a67b-834a4d719fc4" providerId="ADAL" clId="{6CD5718B-610A-420B-8283-A97EA1B71D19}" dt="2023-04-27T04:55:08.387" v="73" actId="114"/>
          <ac:spMkLst>
            <pc:docMk/>
            <pc:sldMk cId="2758629839" sldId="668"/>
            <ac:spMk id="4" creationId="{00000000-0000-0000-0000-000000000000}"/>
          </ac:spMkLst>
        </pc:spChg>
        <pc:spChg chg="mod">
          <ac:chgData name="Johannes Bjerva" userId="5f9a37b0-3882-4083-a67b-834a4d719fc4" providerId="ADAL" clId="{6CD5718B-610A-420B-8283-A97EA1B71D19}" dt="2023-04-27T06:14:45.103" v="277" actId="1076"/>
          <ac:spMkLst>
            <pc:docMk/>
            <pc:sldMk cId="2758629839" sldId="668"/>
            <ac:spMk id="7" creationId="{00000000-0000-0000-0000-000000000000}"/>
          </ac:spMkLst>
        </pc:spChg>
        <pc:picChg chg="mod">
          <ac:chgData name="Johannes Bjerva" userId="5f9a37b0-3882-4083-a67b-834a4d719fc4" providerId="ADAL" clId="{6CD5718B-610A-420B-8283-A97EA1B71D19}" dt="2023-04-27T06:14:45.392" v="278" actId="1076"/>
          <ac:picMkLst>
            <pc:docMk/>
            <pc:sldMk cId="2758629839" sldId="668"/>
            <ac:picMk id="6" creationId="{00000000-0000-0000-0000-000000000000}"/>
          </ac:picMkLst>
        </pc:picChg>
      </pc:sldChg>
      <pc:sldChg chg="modSp">
        <pc:chgData name="Johannes Bjerva" userId="5f9a37b0-3882-4083-a67b-834a4d719fc4" providerId="ADAL" clId="{6CD5718B-610A-420B-8283-A97EA1B71D19}" dt="2023-04-27T04:55:57.003" v="88"/>
        <pc:sldMkLst>
          <pc:docMk/>
          <pc:sldMk cId="501478003" sldId="669"/>
        </pc:sldMkLst>
        <pc:spChg chg="mod">
          <ac:chgData name="Johannes Bjerva" userId="5f9a37b0-3882-4083-a67b-834a4d719fc4" providerId="ADAL" clId="{6CD5718B-610A-420B-8283-A97EA1B71D19}" dt="2023-04-27T04:55:57.003" v="88"/>
          <ac:spMkLst>
            <pc:docMk/>
            <pc:sldMk cId="501478003" sldId="669"/>
            <ac:spMk id="4" creationId="{00000000-0000-0000-0000-000000000000}"/>
          </ac:spMkLst>
        </pc:spChg>
      </pc:sldChg>
      <pc:sldChg chg="modSp mod">
        <pc:chgData name="Johannes Bjerva" userId="5f9a37b0-3882-4083-a67b-834a4d719fc4" providerId="ADAL" clId="{6CD5718B-610A-420B-8283-A97EA1B71D19}" dt="2023-04-27T04:44:20.778" v="23" actId="14100"/>
        <pc:sldMkLst>
          <pc:docMk/>
          <pc:sldMk cId="316879052" sldId="670"/>
        </pc:sldMkLst>
        <pc:spChg chg="mod">
          <ac:chgData name="Johannes Bjerva" userId="5f9a37b0-3882-4083-a67b-834a4d719fc4" providerId="ADAL" clId="{6CD5718B-610A-420B-8283-A97EA1B71D19}" dt="2023-04-27T04:44:05.643" v="13" actId="20577"/>
          <ac:spMkLst>
            <pc:docMk/>
            <pc:sldMk cId="316879052" sldId="670"/>
            <ac:spMk id="4" creationId="{00000000-0000-0000-0000-000000000000}"/>
          </ac:spMkLst>
        </pc:spChg>
        <pc:spChg chg="mod">
          <ac:chgData name="Johannes Bjerva" userId="5f9a37b0-3882-4083-a67b-834a4d719fc4" providerId="ADAL" clId="{6CD5718B-610A-420B-8283-A97EA1B71D19}" dt="2023-04-27T04:44:20.778" v="23" actId="14100"/>
          <ac:spMkLst>
            <pc:docMk/>
            <pc:sldMk cId="316879052" sldId="670"/>
            <ac:spMk id="5" creationId="{00000000-0000-0000-0000-000000000000}"/>
          </ac:spMkLst>
        </pc:spChg>
      </pc:sldChg>
      <pc:sldChg chg="modSp mod">
        <pc:chgData name="Johannes Bjerva" userId="5f9a37b0-3882-4083-a67b-834a4d719fc4" providerId="ADAL" clId="{6CD5718B-610A-420B-8283-A97EA1B71D19}" dt="2023-04-27T06:03:39.066" v="203" actId="20577"/>
        <pc:sldMkLst>
          <pc:docMk/>
          <pc:sldMk cId="2855784753" sldId="672"/>
        </pc:sldMkLst>
        <pc:spChg chg="mod">
          <ac:chgData name="Johannes Bjerva" userId="5f9a37b0-3882-4083-a67b-834a4d719fc4" providerId="ADAL" clId="{6CD5718B-610A-420B-8283-A97EA1B71D19}" dt="2023-04-27T06:03:39.066" v="203" actId="20577"/>
          <ac:spMkLst>
            <pc:docMk/>
            <pc:sldMk cId="2855784753" sldId="672"/>
            <ac:spMk id="4" creationId="{00000000-0000-0000-0000-000000000000}"/>
          </ac:spMkLst>
        </pc:spChg>
        <pc:picChg chg="mod">
          <ac:chgData name="Johannes Bjerva" userId="5f9a37b0-3882-4083-a67b-834a4d719fc4" providerId="ADAL" clId="{6CD5718B-610A-420B-8283-A97EA1B71D19}" dt="2023-04-27T06:01:09.074" v="201" actId="14100"/>
          <ac:picMkLst>
            <pc:docMk/>
            <pc:sldMk cId="2855784753" sldId="672"/>
            <ac:picMk id="8" creationId="{00000000-0000-0000-0000-000000000000}"/>
          </ac:picMkLst>
        </pc:picChg>
      </pc:sldChg>
      <pc:sldChg chg="addSp delSp modSp mod modAnim">
        <pc:chgData name="Johannes Bjerva" userId="5f9a37b0-3882-4083-a67b-834a4d719fc4" providerId="ADAL" clId="{6CD5718B-610A-420B-8283-A97EA1B71D19}" dt="2023-04-27T06:08:29.932" v="235" actId="732"/>
        <pc:sldMkLst>
          <pc:docMk/>
          <pc:sldMk cId="4148493819" sldId="686"/>
        </pc:sldMkLst>
        <pc:spChg chg="add mod">
          <ac:chgData name="Johannes Bjerva" userId="5f9a37b0-3882-4083-a67b-834a4d719fc4" providerId="ADAL" clId="{6CD5718B-610A-420B-8283-A97EA1B71D19}" dt="2023-04-27T06:07:21.887" v="222"/>
          <ac:spMkLst>
            <pc:docMk/>
            <pc:sldMk cId="4148493819" sldId="686"/>
            <ac:spMk id="15" creationId="{C66B0B5A-6C2F-5632-65A4-33C9BF4A6C51}"/>
          </ac:spMkLst>
        </pc:spChg>
        <pc:spChg chg="add mod">
          <ac:chgData name="Johannes Bjerva" userId="5f9a37b0-3882-4083-a67b-834a4d719fc4" providerId="ADAL" clId="{6CD5718B-610A-420B-8283-A97EA1B71D19}" dt="2023-04-27T06:07:29.531" v="228" actId="1076"/>
          <ac:spMkLst>
            <pc:docMk/>
            <pc:sldMk cId="4148493819" sldId="686"/>
            <ac:spMk id="16" creationId="{B3D91346-CA92-6BCF-F53F-A081C3DCAB2C}"/>
          </ac:spMkLst>
        </pc:spChg>
        <pc:spChg chg="add mod">
          <ac:chgData name="Johannes Bjerva" userId="5f9a37b0-3882-4083-a67b-834a4d719fc4" providerId="ADAL" clId="{6CD5718B-610A-420B-8283-A97EA1B71D19}" dt="2023-04-27T06:07:27.172" v="227" actId="1076"/>
          <ac:spMkLst>
            <pc:docMk/>
            <pc:sldMk cId="4148493819" sldId="686"/>
            <ac:spMk id="17" creationId="{A9FC0B3D-7C51-B974-8D1F-978CF1812AA0}"/>
          </ac:spMkLst>
        </pc:spChg>
        <pc:picChg chg="add del">
          <ac:chgData name="Johannes Bjerva" userId="5f9a37b0-3882-4083-a67b-834a4d719fc4" providerId="ADAL" clId="{6CD5718B-610A-420B-8283-A97EA1B71D19}" dt="2023-04-27T06:06:30.090" v="209" actId="478"/>
          <ac:picMkLst>
            <pc:docMk/>
            <pc:sldMk cId="4148493819" sldId="686"/>
            <ac:picMk id="7" creationId="{34A16B65-10F4-23A8-98DF-8EC1B169A38A}"/>
          </ac:picMkLst>
        </pc:picChg>
        <pc:picChg chg="add mod modCrop">
          <ac:chgData name="Johannes Bjerva" userId="5f9a37b0-3882-4083-a67b-834a4d719fc4" providerId="ADAL" clId="{6CD5718B-610A-420B-8283-A97EA1B71D19}" dt="2023-04-27T06:08:29.932" v="235" actId="732"/>
          <ac:picMkLst>
            <pc:docMk/>
            <pc:sldMk cId="4148493819" sldId="686"/>
            <ac:picMk id="9" creationId="{BA6ED46C-4CA0-A60E-D6D0-F91F798FD177}"/>
          </ac:picMkLst>
        </pc:picChg>
        <pc:picChg chg="add del mod">
          <ac:chgData name="Johannes Bjerva" userId="5f9a37b0-3882-4083-a67b-834a4d719fc4" providerId="ADAL" clId="{6CD5718B-610A-420B-8283-A97EA1B71D19}" dt="2023-04-27T06:06:25.988" v="207" actId="478"/>
          <ac:picMkLst>
            <pc:docMk/>
            <pc:sldMk cId="4148493819" sldId="686"/>
            <ac:picMk id="1026" creationId="{4741E101-F47F-B7DE-383B-4A6F5E4882C4}"/>
          </ac:picMkLst>
        </pc:picChg>
        <pc:cxnChg chg="add del mod">
          <ac:chgData name="Johannes Bjerva" userId="5f9a37b0-3882-4083-a67b-834a4d719fc4" providerId="ADAL" clId="{6CD5718B-610A-420B-8283-A97EA1B71D19}" dt="2023-04-27T06:06:55.339" v="218" actId="478"/>
          <ac:cxnSpMkLst>
            <pc:docMk/>
            <pc:sldMk cId="4148493819" sldId="686"/>
            <ac:cxnSpMk id="11" creationId="{6A64CA85-B0C4-17B0-FB54-9A5D3198174E}"/>
          </ac:cxnSpMkLst>
        </pc:cxnChg>
      </pc:sldChg>
      <pc:sldChg chg="modSp mod">
        <pc:chgData name="Johannes Bjerva" userId="5f9a37b0-3882-4083-a67b-834a4d719fc4" providerId="ADAL" clId="{6CD5718B-610A-420B-8283-A97EA1B71D19}" dt="2023-04-27T06:01:15.378" v="202" actId="1076"/>
        <pc:sldMkLst>
          <pc:docMk/>
          <pc:sldMk cId="2333261175" sldId="690"/>
        </pc:sldMkLst>
        <pc:picChg chg="mod">
          <ac:chgData name="Johannes Bjerva" userId="5f9a37b0-3882-4083-a67b-834a4d719fc4" providerId="ADAL" clId="{6CD5718B-610A-420B-8283-A97EA1B71D19}" dt="2023-04-27T06:01:15.378" v="202" actId="1076"/>
          <ac:picMkLst>
            <pc:docMk/>
            <pc:sldMk cId="2333261175" sldId="690"/>
            <ac:picMk id="5" creationId="{D786AA2C-F9C0-48AD-A724-4EADAE79EA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4/26/2023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1215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2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339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3165663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32348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71715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61652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extLst>
      <p:ext uri="{BB962C8B-B14F-4D97-AF65-F5344CB8AC3E}">
        <p14:creationId xmlns:p14="http://schemas.microsoft.com/office/powerpoint/2010/main" val="280332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313228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859760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0568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126282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5990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a-DK"/>
              <a:t>Klik for at redigere i master</a:t>
            </a:r>
            <a:endParaRPr lang="en-US"/>
          </a:p>
        </p:txBody>
      </p:sp>
      <p:sp>
        <p:nvSpPr>
          <p:cNvPr id="3" name="U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i master</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4/26/2023</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3549959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US"/>
          </a:p>
        </p:txBody>
      </p:sp>
      <p:sp>
        <p:nvSpPr>
          <p:cNvPr id="3" name="Pladsholder til indhold 2"/>
          <p:cNvSpPr>
            <a:spLocks noGrp="1"/>
          </p:cNvSpPr>
          <p:nvPr>
            <p:ph idx="1"/>
          </p:nvPr>
        </p:nvSpPr>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Pladsholder til dato 3"/>
          <p:cNvSpPr>
            <a:spLocks noGrp="1"/>
          </p:cNvSpPr>
          <p:nvPr>
            <p:ph type="dt" sz="half" idx="10"/>
          </p:nvPr>
        </p:nvSpPr>
        <p:spPr/>
        <p:txBody>
          <a:bodyPr/>
          <a:lstStyle/>
          <a:p>
            <a:fld id="{B7AE9C44-9DAE-47EA-BF7B-527501938C3F}" type="datetimeFigureOut">
              <a:rPr lang="en-US" smtClean="0"/>
              <a:t>4/26/2023</a:t>
            </a:fld>
            <a:endParaRPr lang="en-US"/>
          </a:p>
        </p:txBody>
      </p:sp>
      <p:sp>
        <p:nvSpPr>
          <p:cNvPr id="5" name="Pladsholder til sidefod 4"/>
          <p:cNvSpPr>
            <a:spLocks noGrp="1"/>
          </p:cNvSpPr>
          <p:nvPr>
            <p:ph type="ftr" sz="quarter" idx="11"/>
          </p:nvPr>
        </p:nvSpPr>
        <p:spPr/>
        <p:txBody>
          <a:bodyPr/>
          <a:lstStyle/>
          <a:p>
            <a:endParaRPr lang="en-US"/>
          </a:p>
        </p:txBody>
      </p:sp>
      <p:sp>
        <p:nvSpPr>
          <p:cNvPr id="6" name="Pladsholder til slidenummer 5"/>
          <p:cNvSpPr>
            <a:spLocks noGrp="1"/>
          </p:cNvSpPr>
          <p:nvPr>
            <p:ph type="sldNum" sz="quarter" idx="12"/>
          </p:nvPr>
        </p:nvSpPr>
        <p:spPr/>
        <p:txBody>
          <a:bodyPr/>
          <a:lstStyle/>
          <a:p>
            <a:fld id="{0D0FC2E3-A69C-4D5E-9D0D-9F10D106B08F}" type="slidenum">
              <a:rPr lang="en-US" smtClean="0"/>
              <a:t>‹#›</a:t>
            </a:fld>
            <a:endParaRPr lang="en-US"/>
          </a:p>
        </p:txBody>
      </p:sp>
    </p:spTree>
    <p:extLst>
      <p:ext uri="{BB962C8B-B14F-4D97-AF65-F5344CB8AC3E}">
        <p14:creationId xmlns:p14="http://schemas.microsoft.com/office/powerpoint/2010/main" val="48307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em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8" r:id="rId8"/>
    <p:sldLayoutId id="2147484032" r:id="rId9"/>
    <p:sldLayoutId id="2147484054" r:id="rId10"/>
  </p:sldLayoutIdLst>
  <p:hf hdr="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bg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82" name="Gruppe 81"/>
          <p:cNvGrpSpPr/>
          <p:nvPr userDrawn="1"/>
        </p:nvGrpSpPr>
        <p:grpSpPr>
          <a:xfrm>
            <a:off x="0" y="657225"/>
            <a:ext cx="405154" cy="1182460"/>
            <a:chOff x="320675" y="2816225"/>
            <a:chExt cx="350838" cy="1023938"/>
          </a:xfrm>
          <a:solidFill>
            <a:schemeClr val="bg1"/>
          </a:solidFill>
        </p:grpSpPr>
        <p:sp>
          <p:nvSpPr>
            <p:cNvPr id="83"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820832801"/>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8" r:id="rId3"/>
  </p:sldLayoutIdLst>
  <p:hf hdr="0"/>
  <p:txStyles>
    <p:titleStyle>
      <a:lvl1pPr algn="l" defTabSz="914318" rtl="0" eaLnBrk="1" latinLnBrk="0" hangingPunct="1">
        <a:lnSpc>
          <a:spcPct val="100000"/>
        </a:lnSpc>
        <a:spcBef>
          <a:spcPct val="0"/>
        </a:spcBef>
        <a:buNone/>
        <a:defRPr sz="3600" b="1" kern="1200" spc="300" baseline="0">
          <a:solidFill>
            <a:schemeClr val="bg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5"/>
        </a:buBlip>
        <a:defRPr sz="1600" kern="1200" spc="0">
          <a:solidFill>
            <a:schemeClr val="bg1"/>
          </a:solidFill>
          <a:latin typeface="+mn-lt"/>
          <a:ea typeface="+mn-ea"/>
          <a:cs typeface="+mn-cs"/>
        </a:defRPr>
      </a:lvl1pPr>
      <a:lvl2pPr marL="623888" indent="-285750" algn="l" defTabSz="914318" rtl="0" eaLnBrk="1" latinLnBrk="0" hangingPunct="1">
        <a:lnSpc>
          <a:spcPct val="120000"/>
        </a:lnSpc>
        <a:spcBef>
          <a:spcPts val="499"/>
        </a:spcBef>
        <a:buFontTx/>
        <a:buBlip>
          <a:blip r:embed="rId5"/>
        </a:buBlip>
        <a:defRPr sz="1400" kern="1200">
          <a:solidFill>
            <a:schemeClr val="bg1"/>
          </a:solidFill>
          <a:latin typeface="+mn-lt"/>
          <a:ea typeface="+mn-ea"/>
          <a:cs typeface="+mn-cs"/>
        </a:defRPr>
      </a:lvl2pPr>
      <a:lvl3pPr marL="898525" indent="-171450" algn="l" defTabSz="914318" rtl="0" eaLnBrk="1" latinLnBrk="0" hangingPunct="1">
        <a:lnSpc>
          <a:spcPct val="120000"/>
        </a:lnSpc>
        <a:spcBef>
          <a:spcPts val="499"/>
        </a:spcBef>
        <a:buFontTx/>
        <a:buBlip>
          <a:blip r:embed="rId6"/>
        </a:buBlip>
        <a:defRPr sz="1200" kern="1200">
          <a:solidFill>
            <a:schemeClr val="bg1"/>
          </a:solidFill>
          <a:latin typeface="+mn-lt"/>
          <a:ea typeface="+mn-ea"/>
          <a:cs typeface="+mn-cs"/>
        </a:defRPr>
      </a:lvl3pPr>
      <a:lvl4pPr marL="1163638" indent="-171450" algn="l" defTabSz="914318" rtl="0" eaLnBrk="1" latinLnBrk="0" hangingPunct="1">
        <a:lnSpc>
          <a:spcPct val="120000"/>
        </a:lnSpc>
        <a:spcBef>
          <a:spcPts val="499"/>
        </a:spcBef>
        <a:buFontTx/>
        <a:buBlip>
          <a:blip r:embed="rId6"/>
        </a:buBlip>
        <a:tabLst>
          <a:tab pos="1163638" algn="l"/>
        </a:tabLst>
        <a:defRPr sz="1000" kern="1200">
          <a:solidFill>
            <a:schemeClr val="bg1"/>
          </a:solidFill>
          <a:latin typeface="+mn-lt"/>
          <a:ea typeface="+mn-ea"/>
          <a:cs typeface="+mn-cs"/>
        </a:defRPr>
      </a:lvl4pPr>
      <a:lvl5pPr marL="1163638"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251527080"/>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p15:clr>
            <a:srgbClr val="F26B43"/>
          </p15:clr>
        </p15:guide>
        <p15:guide id="28" pos="370">
          <p15:clr>
            <a:srgbClr val="F26B43"/>
          </p15:clr>
        </p15:guide>
        <p15:guide id="29" pos="7320">
          <p15:clr>
            <a:srgbClr val="F26B43"/>
          </p15:clr>
        </p15:guide>
        <p15:guide id="48" pos="1141">
          <p15:clr>
            <a:srgbClr val="F26B43"/>
          </p15:clr>
        </p15:guide>
        <p15:guide id="51" orient="horz" pos="414">
          <p15:clr>
            <a:srgbClr val="F26B43"/>
          </p15:clr>
        </p15:guide>
        <p15:guide id="52" pos="4339">
          <p15:clr>
            <a:srgbClr val="F26B43"/>
          </p15:clr>
        </p15:guide>
        <p15:guide id="53" pos="467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urvey-xact.dk/report/shared/render/29c81ac7-87ac-42fe-aec6-480d2d2d5dfa" TargetMode="Externa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2163764"/>
            <a:ext cx="7341129" cy="989340"/>
          </a:xfrm>
        </p:spPr>
        <p:txBody>
          <a:bodyPr/>
          <a:lstStyle/>
          <a:p>
            <a:r>
              <a:rPr lang="da-DK" dirty="0" err="1"/>
              <a:t>Hashing</a:t>
            </a:r>
            <a:r>
              <a:rPr lang="da-DK" dirty="0"/>
              <a:t> og Hash </a:t>
            </a:r>
            <a:r>
              <a:rPr lang="da-DK" dirty="0" err="1"/>
              <a:t>Tables</a:t>
            </a:r>
            <a:br>
              <a:rPr lang="da-DK" dirty="0"/>
            </a:br>
            <a:br>
              <a:rPr lang="da-DK" sz="1200" dirty="0"/>
            </a:br>
            <a:r>
              <a:rPr lang="da-DK" sz="1400" dirty="0" err="1"/>
              <a:t>Algorithms</a:t>
            </a:r>
            <a:r>
              <a:rPr lang="da-DK" sz="1400" dirty="0"/>
              <a:t> and Data </a:t>
            </a:r>
            <a:r>
              <a:rPr lang="da-DK" sz="1400" dirty="0" err="1"/>
              <a:t>Structures</a:t>
            </a:r>
            <a:r>
              <a:rPr lang="da-DK" sz="1400" dirty="0"/>
              <a:t>, ALG, F22, </a:t>
            </a:r>
            <a:r>
              <a:rPr lang="da-DK" sz="1400" dirty="0" err="1"/>
              <a:t>Lecture</a:t>
            </a:r>
            <a:r>
              <a:rPr lang="da-DK" sz="1400" dirty="0"/>
              <a:t> 06</a:t>
            </a:r>
          </a:p>
        </p:txBody>
      </p:sp>
      <p:sp>
        <p:nvSpPr>
          <p:cNvPr id="7" name="Pladsholder til tekst 6"/>
          <p:cNvSpPr>
            <a:spLocks noGrp="1"/>
          </p:cNvSpPr>
          <p:nvPr>
            <p:ph type="body" sz="quarter" idx="12"/>
          </p:nvPr>
        </p:nvSpPr>
        <p:spPr/>
        <p:txBody>
          <a:bodyPr/>
          <a:lstStyle/>
          <a:p>
            <a:r>
              <a:rPr lang="da-DK" dirty="0"/>
              <a:t>Johannes Bjerva</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
        <p:nvSpPr>
          <p:cNvPr id="88" name="Pladsholder til tekst 6">
            <a:extLst>
              <a:ext uri="{FF2B5EF4-FFF2-40B4-BE49-F238E27FC236}">
                <a16:creationId xmlns:a16="http://schemas.microsoft.com/office/drawing/2014/main" id="{64938548-910C-4B2F-8FF1-B035DBDB3700}"/>
              </a:ext>
            </a:extLst>
          </p:cNvPr>
          <p:cNvSpPr txBox="1">
            <a:spLocks/>
          </p:cNvSpPr>
          <p:nvPr/>
        </p:nvSpPr>
        <p:spPr>
          <a:xfrm>
            <a:off x="2424641" y="4356101"/>
            <a:ext cx="7405159" cy="713440"/>
          </a:xfrm>
          <a:prstGeom prst="rect">
            <a:avLst/>
          </a:prstGeom>
          <a:solidFill>
            <a:schemeClr val="bg1"/>
          </a:solidFill>
        </p:spPr>
        <p:txBody>
          <a:bodyPr vert="horz" lIns="0" tIns="45720" rIns="0" bIns="45720" rtlCol="0">
            <a:noAutofit/>
          </a:bodyPr>
          <a:lstStyle>
            <a:lvl1pPr marL="0" indent="0" algn="ctr" defTabSz="914318" rtl="0" eaLnBrk="1" latinLnBrk="0" hangingPunct="1">
              <a:lnSpc>
                <a:spcPct val="120000"/>
              </a:lnSpc>
              <a:spcBef>
                <a:spcPts val="1000"/>
              </a:spcBef>
              <a:buFontTx/>
              <a:buNone/>
              <a:defRPr sz="1800" kern="1200" spc="30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3600" b="1" u="sng" dirty="0"/>
              <a:t>tinyurl.com/alg-f06-morgen</a:t>
            </a:r>
          </a:p>
        </p:txBody>
      </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10</a:t>
            </a:fld>
            <a:endParaRPr lang="en-US" dirty="0"/>
          </a:p>
        </p:txBody>
      </p:sp>
      <p:sp>
        <p:nvSpPr>
          <p:cNvPr id="3" name="Title 2"/>
          <p:cNvSpPr>
            <a:spLocks noGrp="1"/>
          </p:cNvSpPr>
          <p:nvPr>
            <p:ph type="title"/>
          </p:nvPr>
        </p:nvSpPr>
        <p:spPr/>
        <p:txBody>
          <a:bodyPr/>
          <a:lstStyle/>
          <a:p>
            <a:r>
              <a:rPr lang="da-DK" dirty="0"/>
              <a:t>Hash </a:t>
            </a:r>
            <a:r>
              <a:rPr lang="da-DK" dirty="0" err="1"/>
              <a:t>Tables</a:t>
            </a:r>
            <a:endParaRPr lang="da-DK" dirty="0"/>
          </a:p>
        </p:txBody>
      </p:sp>
      <p:sp>
        <p:nvSpPr>
          <p:cNvPr id="4" name="Text Placeholder 3"/>
          <p:cNvSpPr>
            <a:spLocks noGrp="1"/>
          </p:cNvSpPr>
          <p:nvPr>
            <p:ph type="body" sz="quarter" idx="12"/>
          </p:nvPr>
        </p:nvSpPr>
        <p:spPr/>
        <p:txBody>
          <a:bodyPr>
            <a:normAutofit/>
          </a:bodyPr>
          <a:lstStyle/>
          <a:p>
            <a:r>
              <a:rPr lang="da-DK" sz="2400" dirty="0"/>
              <a:t>Direct-Address </a:t>
            </a:r>
            <a:r>
              <a:rPr lang="da-DK" sz="2400" dirty="0" err="1"/>
              <a:t>tables</a:t>
            </a:r>
            <a:r>
              <a:rPr lang="da-DK" sz="2400" dirty="0"/>
              <a:t> er </a:t>
            </a:r>
            <a:r>
              <a:rPr lang="da-DK" sz="2400" i="1" u="sng" dirty="0"/>
              <a:t>ikke</a:t>
            </a:r>
            <a:r>
              <a:rPr lang="da-DK" sz="2400" dirty="0"/>
              <a:t> en god ide når universet af nøgler, </a:t>
            </a:r>
            <a:r>
              <a:rPr lang="da-DK" sz="2400" b="1" dirty="0"/>
              <a:t>U</a:t>
            </a:r>
            <a:r>
              <a:rPr lang="da-DK" sz="2400" dirty="0"/>
              <a:t>, er stort</a:t>
            </a:r>
          </a:p>
          <a:p>
            <a:pPr lvl="1"/>
            <a:r>
              <a:rPr lang="da-DK" sz="2000" dirty="0"/>
              <a:t>Det er upraktisk at opbevare en tabel </a:t>
            </a:r>
            <a:r>
              <a:rPr lang="da-DK" sz="2000" b="1" dirty="0"/>
              <a:t>T</a:t>
            </a:r>
            <a:r>
              <a:rPr lang="da-DK" sz="2000" dirty="0"/>
              <a:t> med størrelse</a:t>
            </a:r>
            <a:r>
              <a:rPr lang="da-DK" sz="2000" b="1" dirty="0"/>
              <a:t> |U|</a:t>
            </a:r>
            <a:r>
              <a:rPr lang="da-DK" sz="2000" dirty="0"/>
              <a:t>, eller </a:t>
            </a:r>
            <a:r>
              <a:rPr lang="da-DK" sz="2000" dirty="0" err="1"/>
              <a:t>count</a:t>
            </a:r>
            <a:r>
              <a:rPr lang="da-DK" sz="2000" dirty="0"/>
              <a:t>(</a:t>
            </a:r>
            <a:r>
              <a:rPr lang="da-DK" sz="2000" b="1" dirty="0"/>
              <a:t>U)</a:t>
            </a:r>
          </a:p>
          <a:p>
            <a:pPr lvl="1"/>
            <a:r>
              <a:rPr lang="da-DK" sz="2000" dirty="0"/>
              <a:t>Mængden af nøgler der faktisk bruges, </a:t>
            </a:r>
            <a:r>
              <a:rPr lang="da-DK" sz="2000" b="1" dirty="0"/>
              <a:t>K</a:t>
            </a:r>
            <a:r>
              <a:rPr lang="da-DK" sz="2000" dirty="0"/>
              <a:t>, kan være meget lille sammenlignet med </a:t>
            </a:r>
            <a:r>
              <a:rPr lang="da-DK" sz="2000" b="1" dirty="0"/>
              <a:t>U</a:t>
            </a:r>
          </a:p>
          <a:p>
            <a:pPr lvl="2"/>
            <a:r>
              <a:rPr lang="da-DK" sz="1800" dirty="0"/>
              <a:t>(</a:t>
            </a:r>
            <a:r>
              <a:rPr lang="da-DK" sz="1800" b="1" dirty="0"/>
              <a:t>|K|  &lt;&lt; |U|</a:t>
            </a:r>
            <a:r>
              <a:rPr lang="da-DK" sz="1800" dirty="0"/>
              <a:t>), så </a:t>
            </a:r>
            <a:r>
              <a:rPr lang="da-DK" sz="1800" b="1" dirty="0"/>
              <a:t>T</a:t>
            </a:r>
            <a:r>
              <a:rPr lang="da-DK" sz="1800" dirty="0"/>
              <a:t> er spild af plads</a:t>
            </a:r>
            <a:br>
              <a:rPr lang="da-DK" sz="1800" dirty="0"/>
            </a:br>
            <a:endParaRPr lang="da-DK" sz="1800" dirty="0"/>
          </a:p>
          <a:p>
            <a:r>
              <a:rPr lang="da-DK" sz="2400" dirty="0"/>
              <a:t>Når </a:t>
            </a:r>
            <a:r>
              <a:rPr lang="da-DK" sz="2400" b="1" dirty="0"/>
              <a:t>|K|  &lt;&lt; |U| </a:t>
            </a:r>
            <a:r>
              <a:rPr lang="da-DK" sz="2400" dirty="0"/>
              <a:t>kan vi reducere mængden plads til </a:t>
            </a:r>
            <a:r>
              <a:rPr lang="el-GR" sz="2400" dirty="0"/>
              <a:t>Θ(|</a:t>
            </a:r>
            <a:r>
              <a:rPr lang="da-DK" sz="2400" i="1" dirty="0"/>
              <a:t>K</a:t>
            </a:r>
            <a:r>
              <a:rPr lang="da-DK" sz="2400" dirty="0"/>
              <a:t>|), men samtidig opretholde fordelen med søgning i O(1) tid</a:t>
            </a:r>
          </a:p>
          <a:p>
            <a:r>
              <a:rPr lang="da-DK" sz="2400" dirty="0"/>
              <a:t>Tricket er at mappe en nøgle </a:t>
            </a:r>
            <a:r>
              <a:rPr lang="da-DK" sz="2400" b="1" dirty="0"/>
              <a:t>k</a:t>
            </a:r>
            <a:r>
              <a:rPr lang="da-DK" sz="2400" dirty="0"/>
              <a:t> til sin slot med en </a:t>
            </a:r>
            <a:r>
              <a:rPr lang="da-DK" sz="2400" b="1" dirty="0"/>
              <a:t>hash funktion </a:t>
            </a:r>
            <a:r>
              <a:rPr lang="da-DK" sz="2400" i="1" dirty="0"/>
              <a:t>h()</a:t>
            </a:r>
          </a:p>
          <a:p>
            <a:endParaRPr lang="da-DK" sz="2400" dirty="0"/>
          </a:p>
        </p:txBody>
      </p:sp>
    </p:spTree>
    <p:extLst>
      <p:ext uri="{BB962C8B-B14F-4D97-AF65-F5344CB8AC3E}">
        <p14:creationId xmlns:p14="http://schemas.microsoft.com/office/powerpoint/2010/main" val="160962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11</a:t>
            </a:fld>
            <a:endParaRPr lang="en-US" dirty="0"/>
          </a:p>
        </p:txBody>
      </p:sp>
      <p:sp>
        <p:nvSpPr>
          <p:cNvPr id="3" name="Title 2"/>
          <p:cNvSpPr>
            <a:spLocks noGrp="1"/>
          </p:cNvSpPr>
          <p:nvPr>
            <p:ph type="title"/>
          </p:nvPr>
        </p:nvSpPr>
        <p:spPr/>
        <p:txBody>
          <a:bodyPr/>
          <a:lstStyle/>
          <a:p>
            <a:r>
              <a:rPr lang="da-DK" dirty="0"/>
              <a:t>Hash </a:t>
            </a:r>
            <a:r>
              <a:rPr lang="da-DK" dirty="0" err="1"/>
              <a:t>Tables</a:t>
            </a:r>
            <a:r>
              <a:rPr lang="da-DK" dirty="0"/>
              <a:t>:</a:t>
            </a:r>
            <a:br>
              <a:rPr lang="da-DK" dirty="0"/>
            </a:br>
            <a:r>
              <a:rPr lang="da-DK" dirty="0"/>
              <a:t>Intuition</a:t>
            </a:r>
          </a:p>
        </p:txBody>
      </p:sp>
      <p:sp>
        <p:nvSpPr>
          <p:cNvPr id="4" name="Text Placeholder 3"/>
          <p:cNvSpPr>
            <a:spLocks noGrp="1"/>
          </p:cNvSpPr>
          <p:nvPr>
            <p:ph type="body" sz="quarter" idx="12"/>
          </p:nvPr>
        </p:nvSpPr>
        <p:spPr/>
        <p:txBody>
          <a:bodyPr>
            <a:normAutofit/>
          </a:bodyPr>
          <a:lstStyle/>
          <a:p>
            <a:r>
              <a:rPr lang="da-DK" sz="2400" dirty="0"/>
              <a:t>Stadigvæk: Array T[0…m-1] (vår </a:t>
            </a:r>
            <a:r>
              <a:rPr lang="da-DK" sz="2400" b="1" dirty="0"/>
              <a:t>hash </a:t>
            </a:r>
            <a:r>
              <a:rPr lang="da-DK" sz="2400" b="1" dirty="0" err="1"/>
              <a:t>table</a:t>
            </a:r>
            <a:r>
              <a:rPr lang="da-DK" sz="2400" dirty="0"/>
              <a:t>) opbevarer pointers til elementer </a:t>
            </a:r>
          </a:p>
          <a:p>
            <a:r>
              <a:rPr lang="da-DK" sz="2400" dirty="0"/>
              <a:t>Vi bruger en </a:t>
            </a:r>
            <a:r>
              <a:rPr lang="da-DK" sz="2400" b="1" dirty="0"/>
              <a:t>hash funktion </a:t>
            </a:r>
            <a:r>
              <a:rPr lang="da-DK" sz="2400" dirty="0"/>
              <a:t>for at mappe mellem universet af nøgler og slots</a:t>
            </a:r>
          </a:p>
          <a:p>
            <a:pPr lvl="1"/>
            <a:r>
              <a:rPr lang="da-DK" sz="2000" dirty="0"/>
              <a:t> h: U -&gt; {0,1,…, m-1} for at mappe en nøgle </a:t>
            </a:r>
            <a:r>
              <a:rPr lang="da-DK" sz="2000" i="1" dirty="0"/>
              <a:t>k </a:t>
            </a:r>
            <a:r>
              <a:rPr lang="da-DK" sz="2000" dirty="0"/>
              <a:t>∈ </a:t>
            </a:r>
            <a:r>
              <a:rPr lang="da-DK" sz="2000" i="1" dirty="0"/>
              <a:t>U </a:t>
            </a:r>
            <a:r>
              <a:rPr lang="da-DK" sz="2000" dirty="0"/>
              <a:t>til en slot i </a:t>
            </a:r>
            <a:r>
              <a:rPr lang="da-DK" sz="2000" b="1" dirty="0"/>
              <a:t>T</a:t>
            </a:r>
            <a:endParaRPr lang="da-DK" sz="2000" dirty="0"/>
          </a:p>
          <a:p>
            <a:r>
              <a:rPr lang="da-DK" sz="2400" dirty="0"/>
              <a:t>Dette tillader at m &lt;&lt; |</a:t>
            </a:r>
            <a:r>
              <a:rPr lang="da-DK" sz="2400" i="1" dirty="0"/>
              <a:t>U</a:t>
            </a:r>
            <a:r>
              <a:rPr lang="da-DK" sz="2400" dirty="0"/>
              <a:t>|.</a:t>
            </a:r>
          </a:p>
        </p:txBody>
      </p:sp>
      <p:pic>
        <p:nvPicPr>
          <p:cNvPr id="5" name="Picture 4"/>
          <p:cNvPicPr>
            <a:picLocks noChangeAspect="1"/>
          </p:cNvPicPr>
          <p:nvPr/>
        </p:nvPicPr>
        <p:blipFill>
          <a:blip r:embed="rId2"/>
          <a:stretch>
            <a:fillRect/>
          </a:stretch>
        </p:blipFill>
        <p:spPr>
          <a:xfrm>
            <a:off x="5739171" y="3552825"/>
            <a:ext cx="5886450" cy="3305175"/>
          </a:xfrm>
          <a:prstGeom prst="rect">
            <a:avLst/>
          </a:prstGeom>
        </p:spPr>
      </p:pic>
    </p:spTree>
    <p:extLst>
      <p:ext uri="{BB962C8B-B14F-4D97-AF65-F5344CB8AC3E}">
        <p14:creationId xmlns:p14="http://schemas.microsoft.com/office/powerpoint/2010/main" val="39422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12</a:t>
            </a:fld>
            <a:endParaRPr lang="en-US" dirty="0"/>
          </a:p>
        </p:txBody>
      </p:sp>
      <p:sp>
        <p:nvSpPr>
          <p:cNvPr id="3" name="Title 2"/>
          <p:cNvSpPr>
            <a:spLocks noGrp="1"/>
          </p:cNvSpPr>
          <p:nvPr>
            <p:ph type="title"/>
          </p:nvPr>
        </p:nvSpPr>
        <p:spPr/>
        <p:txBody>
          <a:bodyPr/>
          <a:lstStyle/>
          <a:p>
            <a:r>
              <a:rPr lang="da-DK" dirty="0"/>
              <a:t>Hash </a:t>
            </a:r>
            <a:r>
              <a:rPr lang="da-DK" dirty="0" err="1"/>
              <a:t>Tables</a:t>
            </a:r>
            <a:r>
              <a:rPr lang="da-DK" dirty="0"/>
              <a:t>:</a:t>
            </a:r>
            <a:br>
              <a:rPr lang="da-DK" dirty="0"/>
            </a:br>
            <a:r>
              <a:rPr lang="da-DK" dirty="0"/>
              <a:t>Kollisioner</a:t>
            </a:r>
          </a:p>
        </p:txBody>
      </p:sp>
      <p:sp>
        <p:nvSpPr>
          <p:cNvPr id="4" name="Text Placeholder 3"/>
          <p:cNvSpPr>
            <a:spLocks noGrp="1"/>
          </p:cNvSpPr>
          <p:nvPr>
            <p:ph type="body" sz="quarter" idx="12"/>
          </p:nvPr>
        </p:nvSpPr>
        <p:spPr/>
        <p:txBody>
          <a:bodyPr>
            <a:normAutofit/>
          </a:bodyPr>
          <a:lstStyle/>
          <a:p>
            <a:r>
              <a:rPr lang="da-DK" sz="2400" dirty="0"/>
              <a:t>Det er muligt at to nøgler </a:t>
            </a:r>
            <a:r>
              <a:rPr lang="da-DK" sz="2400" dirty="0" err="1"/>
              <a:t>hasher</a:t>
            </a:r>
            <a:r>
              <a:rPr lang="da-DK" sz="2400" dirty="0"/>
              <a:t> til samme slot, altså at h(k1) = h(k2)</a:t>
            </a:r>
          </a:p>
          <a:p>
            <a:pPr lvl="1"/>
            <a:r>
              <a:rPr lang="da-DK" sz="2200" b="1" dirty="0"/>
              <a:t>Hash kollision</a:t>
            </a:r>
            <a:endParaRPr lang="da-DK" sz="2200" dirty="0"/>
          </a:p>
          <a:p>
            <a:r>
              <a:rPr lang="da-DK" sz="2400" dirty="0"/>
              <a:t>Ideelt vil vi undgå dette</a:t>
            </a:r>
          </a:p>
          <a:p>
            <a:r>
              <a:rPr lang="da-DK" sz="2400" dirty="0"/>
              <a:t>Når m &lt; |</a:t>
            </a:r>
            <a:r>
              <a:rPr lang="da-DK" sz="2400" i="1" dirty="0"/>
              <a:t>U</a:t>
            </a:r>
            <a:r>
              <a:rPr lang="da-DK" sz="2400" dirty="0"/>
              <a:t>| er det</a:t>
            </a:r>
            <a:br>
              <a:rPr lang="da-DK" sz="2400" dirty="0"/>
            </a:br>
            <a:r>
              <a:rPr lang="da-DK" sz="2400" dirty="0"/>
              <a:t>umuligt at undgå alle kollisioner</a:t>
            </a:r>
          </a:p>
        </p:txBody>
      </p:sp>
      <p:pic>
        <p:nvPicPr>
          <p:cNvPr id="7" name="Picture 6"/>
          <p:cNvPicPr>
            <a:picLocks noChangeAspect="1"/>
          </p:cNvPicPr>
          <p:nvPr/>
        </p:nvPicPr>
        <p:blipFill>
          <a:blip r:embed="rId2"/>
          <a:stretch>
            <a:fillRect/>
          </a:stretch>
        </p:blipFill>
        <p:spPr>
          <a:xfrm>
            <a:off x="5739171" y="3552825"/>
            <a:ext cx="5886450" cy="3305175"/>
          </a:xfrm>
          <a:prstGeom prst="rect">
            <a:avLst/>
          </a:prstGeom>
        </p:spPr>
      </p:pic>
      <p:sp>
        <p:nvSpPr>
          <p:cNvPr id="6" name="Rectangle 5"/>
          <p:cNvSpPr/>
          <p:nvPr/>
        </p:nvSpPr>
        <p:spPr>
          <a:xfrm flipH="1" flipV="1">
            <a:off x="10457221" y="5210551"/>
            <a:ext cx="1168400" cy="45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31155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13</a:t>
            </a:fld>
            <a:endParaRPr lang="en-US" dirty="0"/>
          </a:p>
        </p:txBody>
      </p:sp>
      <p:sp>
        <p:nvSpPr>
          <p:cNvPr id="3" name="Title 2"/>
          <p:cNvSpPr>
            <a:spLocks noGrp="1"/>
          </p:cNvSpPr>
          <p:nvPr>
            <p:ph type="title"/>
          </p:nvPr>
        </p:nvSpPr>
        <p:spPr>
          <a:xfrm>
            <a:off x="587374" y="370290"/>
            <a:ext cx="6626226" cy="1474385"/>
          </a:xfrm>
        </p:spPr>
        <p:txBody>
          <a:bodyPr/>
          <a:lstStyle/>
          <a:p>
            <a:r>
              <a:rPr lang="da-DK" dirty="0" err="1"/>
              <a:t>Chaining</a:t>
            </a:r>
            <a:r>
              <a:rPr lang="da-DK" dirty="0"/>
              <a:t> for reduktion af kollisioner</a:t>
            </a:r>
          </a:p>
        </p:txBody>
      </p:sp>
      <p:sp>
        <p:nvSpPr>
          <p:cNvPr id="4" name="Text Placeholder 3"/>
          <p:cNvSpPr>
            <a:spLocks noGrp="1"/>
          </p:cNvSpPr>
          <p:nvPr>
            <p:ph type="body" sz="quarter" idx="12"/>
          </p:nvPr>
        </p:nvSpPr>
        <p:spPr/>
        <p:txBody>
          <a:bodyPr>
            <a:normAutofit/>
          </a:bodyPr>
          <a:lstStyle/>
          <a:p>
            <a:r>
              <a:rPr lang="da-DK" sz="2000" dirty="0"/>
              <a:t>Med </a:t>
            </a:r>
            <a:r>
              <a:rPr lang="da-DK" sz="2000" b="1" dirty="0" err="1"/>
              <a:t>chaining</a:t>
            </a:r>
            <a:r>
              <a:rPr lang="da-DK" sz="2000" dirty="0"/>
              <a:t> kan vi indsætte alle elementer der </a:t>
            </a:r>
            <a:r>
              <a:rPr lang="da-DK" sz="2000" dirty="0" err="1"/>
              <a:t>hasher</a:t>
            </a:r>
            <a:r>
              <a:rPr lang="da-DK" sz="2000" dirty="0"/>
              <a:t> til samme slot i en </a:t>
            </a:r>
            <a:r>
              <a:rPr lang="da-DK" sz="2000" b="1" dirty="0" err="1"/>
              <a:t>linked</a:t>
            </a:r>
            <a:r>
              <a:rPr lang="da-DK" sz="2000" b="1" dirty="0"/>
              <a:t> list </a:t>
            </a:r>
          </a:p>
          <a:p>
            <a:r>
              <a:rPr lang="da-DK" sz="2000" dirty="0"/>
              <a:t>Altså løses kollisioner gennem at tilføje elementet til listen</a:t>
            </a:r>
          </a:p>
        </p:txBody>
      </p:sp>
      <p:pic>
        <p:nvPicPr>
          <p:cNvPr id="5" name="Picture 4"/>
          <p:cNvPicPr>
            <a:picLocks noChangeAspect="1"/>
          </p:cNvPicPr>
          <p:nvPr/>
        </p:nvPicPr>
        <p:blipFill>
          <a:blip r:embed="rId2"/>
          <a:stretch>
            <a:fillRect/>
          </a:stretch>
        </p:blipFill>
        <p:spPr>
          <a:xfrm>
            <a:off x="2028825" y="3214687"/>
            <a:ext cx="8134350" cy="3476625"/>
          </a:xfrm>
          <a:prstGeom prst="rect">
            <a:avLst/>
          </a:prstGeom>
        </p:spPr>
      </p:pic>
    </p:spTree>
    <p:extLst>
      <p:ext uri="{BB962C8B-B14F-4D97-AF65-F5344CB8AC3E}">
        <p14:creationId xmlns:p14="http://schemas.microsoft.com/office/powerpoint/2010/main" val="3647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14</a:t>
            </a:fld>
            <a:endParaRPr lang="en-US" dirty="0"/>
          </a:p>
        </p:txBody>
      </p:sp>
      <p:sp>
        <p:nvSpPr>
          <p:cNvPr id="3" name="Title 2"/>
          <p:cNvSpPr>
            <a:spLocks noGrp="1"/>
          </p:cNvSpPr>
          <p:nvPr>
            <p:ph type="title"/>
          </p:nvPr>
        </p:nvSpPr>
        <p:spPr/>
        <p:txBody>
          <a:bodyPr/>
          <a:lstStyle/>
          <a:p>
            <a:r>
              <a:rPr lang="da-DK" dirty="0"/>
              <a:t>Operationer på Hash </a:t>
            </a:r>
            <a:r>
              <a:rPr lang="da-DK" dirty="0" err="1"/>
              <a:t>Tables</a:t>
            </a:r>
            <a:endParaRPr lang="da-DK" dirty="0"/>
          </a:p>
        </p:txBody>
      </p:sp>
      <p:sp>
        <p:nvSpPr>
          <p:cNvPr id="4" name="Text Placeholder 3"/>
          <p:cNvSpPr>
            <a:spLocks noGrp="1"/>
          </p:cNvSpPr>
          <p:nvPr>
            <p:ph type="body" sz="quarter" idx="12"/>
          </p:nvPr>
        </p:nvSpPr>
        <p:spPr>
          <a:xfrm>
            <a:off x="587375" y="2065337"/>
            <a:ext cx="10752512" cy="403272"/>
          </a:xfrm>
        </p:spPr>
        <p:txBody>
          <a:bodyPr>
            <a:normAutofit fontScale="92500" lnSpcReduction="10000"/>
          </a:bodyPr>
          <a:lstStyle/>
          <a:p>
            <a:r>
              <a:rPr lang="da-DK" sz="2000" dirty="0"/>
              <a:t>Operationer for </a:t>
            </a:r>
            <a:r>
              <a:rPr lang="da-DK" sz="2000" dirty="0" err="1"/>
              <a:t>dictionaries</a:t>
            </a:r>
            <a:r>
              <a:rPr lang="da-DK" sz="2000" dirty="0"/>
              <a:t> er nemme at implementere, når vi løser kollisioner med </a:t>
            </a:r>
            <a:r>
              <a:rPr lang="da-DK" sz="2000" dirty="0" err="1"/>
              <a:t>chaining</a:t>
            </a:r>
            <a:endParaRPr lang="da-DK" sz="2000" dirty="0"/>
          </a:p>
        </p:txBody>
      </p:sp>
      <p:pic>
        <p:nvPicPr>
          <p:cNvPr id="5" name="Picture 4"/>
          <p:cNvPicPr>
            <a:picLocks noChangeAspect="1"/>
          </p:cNvPicPr>
          <p:nvPr/>
        </p:nvPicPr>
        <p:blipFill>
          <a:blip r:embed="rId2"/>
          <a:stretch>
            <a:fillRect/>
          </a:stretch>
        </p:blipFill>
        <p:spPr>
          <a:xfrm>
            <a:off x="413126" y="2459494"/>
            <a:ext cx="5267325" cy="4191000"/>
          </a:xfrm>
          <a:prstGeom prst="rect">
            <a:avLst/>
          </a:prstGeom>
        </p:spPr>
      </p:pic>
      <p:sp>
        <p:nvSpPr>
          <p:cNvPr id="7" name="Text Placeholder 3"/>
          <p:cNvSpPr txBox="1">
            <a:spLocks/>
          </p:cNvSpPr>
          <p:nvPr/>
        </p:nvSpPr>
        <p:spPr>
          <a:xfrm>
            <a:off x="6394230" y="4262411"/>
            <a:ext cx="4247375" cy="49217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Linear</a:t>
            </a:r>
            <a:r>
              <a:rPr lang="da-DK" sz="2000" b="1" dirty="0"/>
              <a:t> </a:t>
            </a:r>
            <a:r>
              <a:rPr lang="da-DK" sz="2000" b="1" dirty="0" err="1"/>
              <a:t>search</a:t>
            </a:r>
            <a:r>
              <a:rPr lang="da-DK" sz="2000" b="1" dirty="0"/>
              <a:t> for </a:t>
            </a:r>
            <a:r>
              <a:rPr lang="da-DK" sz="2000" b="1" dirty="0" err="1"/>
              <a:t>linked</a:t>
            </a:r>
            <a:r>
              <a:rPr lang="da-DK" sz="2000" b="1" dirty="0"/>
              <a:t> lists</a:t>
            </a:r>
            <a:endParaRPr lang="da-DK" sz="2000" dirty="0"/>
          </a:p>
        </p:txBody>
      </p:sp>
      <p:sp>
        <p:nvSpPr>
          <p:cNvPr id="9" name="Rectangle 8"/>
          <p:cNvSpPr/>
          <p:nvPr/>
        </p:nvSpPr>
        <p:spPr>
          <a:xfrm>
            <a:off x="228599" y="3713559"/>
            <a:ext cx="5707621"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p:cNvSpPr/>
          <p:nvPr/>
        </p:nvSpPr>
        <p:spPr>
          <a:xfrm>
            <a:off x="192977" y="5389403"/>
            <a:ext cx="5707621"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xt Placeholder 3"/>
          <p:cNvSpPr txBox="1">
            <a:spLocks/>
          </p:cNvSpPr>
          <p:nvPr/>
        </p:nvSpPr>
        <p:spPr>
          <a:xfrm>
            <a:off x="4875125" y="5617576"/>
            <a:ext cx="7036230" cy="91503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dirty="0"/>
              <a:t>Vi kan fjerne elementet i </a:t>
            </a:r>
            <a:r>
              <a:rPr lang="el-GR" sz="2000" b="1" dirty="0"/>
              <a:t>Θ(1)</a:t>
            </a:r>
            <a:r>
              <a:rPr lang="da-DK" sz="2000" dirty="0"/>
              <a:t>, med en </a:t>
            </a:r>
            <a:r>
              <a:rPr lang="da-DK" sz="2000" dirty="0" err="1"/>
              <a:t>doubly</a:t>
            </a:r>
            <a:r>
              <a:rPr lang="da-DK" sz="2000" dirty="0"/>
              <a:t> </a:t>
            </a:r>
            <a:r>
              <a:rPr lang="da-DK" sz="2000" dirty="0" err="1"/>
              <a:t>linked</a:t>
            </a:r>
            <a:r>
              <a:rPr lang="da-DK" sz="2000" dirty="0"/>
              <a:t> list</a:t>
            </a:r>
          </a:p>
          <a:p>
            <a:pPr marL="0" indent="0" algn="ctr">
              <a:buNone/>
            </a:pPr>
            <a:r>
              <a:rPr lang="da-DK" sz="2000" dirty="0"/>
              <a:t>Med en ”almindelig” </a:t>
            </a:r>
            <a:r>
              <a:rPr lang="da-DK" sz="2000" dirty="0" err="1"/>
              <a:t>linked</a:t>
            </a:r>
            <a:r>
              <a:rPr lang="da-DK" sz="2000" dirty="0"/>
              <a:t> list tager det lineær tid </a:t>
            </a:r>
          </a:p>
        </p:txBody>
      </p:sp>
      <p:sp>
        <p:nvSpPr>
          <p:cNvPr id="11" name="Rectangle 10"/>
          <p:cNvSpPr/>
          <p:nvPr/>
        </p:nvSpPr>
        <p:spPr>
          <a:xfrm>
            <a:off x="228599" y="2393753"/>
            <a:ext cx="5707621"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Text Placeholder 3"/>
          <p:cNvSpPr txBox="1">
            <a:spLocks/>
          </p:cNvSpPr>
          <p:nvPr/>
        </p:nvSpPr>
        <p:spPr>
          <a:xfrm>
            <a:off x="5606672" y="2586490"/>
            <a:ext cx="5822490" cy="91234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Insertion</a:t>
            </a:r>
            <a:r>
              <a:rPr lang="da-DK" sz="2000" b="1" dirty="0"/>
              <a:t> </a:t>
            </a:r>
            <a:r>
              <a:rPr lang="da-DK" sz="2000" dirty="0"/>
              <a:t>bruger</a:t>
            </a:r>
            <a:r>
              <a:rPr lang="da-DK" sz="2000" b="1" dirty="0"/>
              <a:t> </a:t>
            </a:r>
            <a:r>
              <a:rPr lang="el-GR" sz="2000" b="1" dirty="0"/>
              <a:t>Θ(1)</a:t>
            </a:r>
            <a:r>
              <a:rPr lang="el-GR" sz="2000" dirty="0"/>
              <a:t> </a:t>
            </a:r>
            <a:r>
              <a:rPr lang="da-DK" sz="2000" dirty="0"/>
              <a:t>, hvis x ikke er i tabellen</a:t>
            </a:r>
          </a:p>
          <a:p>
            <a:pPr marL="0" indent="0" algn="ctr">
              <a:buNone/>
            </a:pPr>
            <a:r>
              <a:rPr lang="da-DK" sz="2000" dirty="0"/>
              <a:t>Ellers skal dette undersøges gennem en søgning</a:t>
            </a:r>
          </a:p>
        </p:txBody>
      </p:sp>
    </p:spTree>
    <p:extLst>
      <p:ext uri="{BB962C8B-B14F-4D97-AF65-F5344CB8AC3E}">
        <p14:creationId xmlns:p14="http://schemas.microsoft.com/office/powerpoint/2010/main" val="296728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P spid="11"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15</a:t>
            </a:fld>
            <a:endParaRPr lang="en-US" dirty="0"/>
          </a:p>
        </p:txBody>
      </p:sp>
      <p:sp>
        <p:nvSpPr>
          <p:cNvPr id="3" name="Title 2"/>
          <p:cNvSpPr>
            <a:spLocks noGrp="1"/>
          </p:cNvSpPr>
          <p:nvPr>
            <p:ph type="title"/>
          </p:nvPr>
        </p:nvSpPr>
        <p:spPr/>
        <p:txBody>
          <a:bodyPr/>
          <a:lstStyle/>
          <a:p>
            <a:r>
              <a:rPr lang="da-DK" dirty="0" err="1"/>
              <a:t>Worst</a:t>
            </a:r>
            <a:r>
              <a:rPr lang="da-DK" dirty="0"/>
              <a:t>-case Runtime</a:t>
            </a:r>
            <a:br>
              <a:rPr lang="da-DK" dirty="0"/>
            </a:br>
            <a:r>
              <a:rPr lang="da-DK" dirty="0"/>
              <a:t>(med </a:t>
            </a:r>
            <a:r>
              <a:rPr lang="da-DK" dirty="0" err="1"/>
              <a:t>Chaining</a:t>
            </a:r>
            <a:r>
              <a:rPr lang="da-DK" dirty="0"/>
              <a:t>)</a:t>
            </a:r>
          </a:p>
        </p:txBody>
      </p:sp>
      <p:sp>
        <p:nvSpPr>
          <p:cNvPr id="4" name="Text Placeholder 3"/>
          <p:cNvSpPr>
            <a:spLocks noGrp="1"/>
          </p:cNvSpPr>
          <p:nvPr>
            <p:ph type="body" sz="quarter" idx="12"/>
          </p:nvPr>
        </p:nvSpPr>
        <p:spPr>
          <a:xfrm>
            <a:off x="587375" y="2065336"/>
            <a:ext cx="10752512" cy="4448197"/>
          </a:xfrm>
        </p:spPr>
        <p:txBody>
          <a:bodyPr>
            <a:noAutofit/>
          </a:bodyPr>
          <a:lstStyle/>
          <a:p>
            <a:r>
              <a:rPr lang="da-DK" sz="1800" dirty="0"/>
              <a:t>Hvor lang tid tager det at søge efter et element </a:t>
            </a:r>
            <a:r>
              <a:rPr lang="da-DK" sz="1800" b="1" dirty="0"/>
              <a:t>k</a:t>
            </a:r>
            <a:r>
              <a:rPr lang="da-DK" sz="1800" dirty="0"/>
              <a:t> i en hash </a:t>
            </a:r>
            <a:r>
              <a:rPr lang="da-DK" sz="1800" dirty="0" err="1"/>
              <a:t>table</a:t>
            </a:r>
            <a:r>
              <a:rPr lang="da-DK" sz="1800" dirty="0"/>
              <a:t> </a:t>
            </a:r>
            <a:r>
              <a:rPr lang="da-DK" sz="1800" b="1" dirty="0"/>
              <a:t>T</a:t>
            </a:r>
            <a:r>
              <a:rPr lang="da-DK" sz="1800" dirty="0"/>
              <a:t> med </a:t>
            </a:r>
            <a:r>
              <a:rPr lang="da-DK" sz="1800" b="1" dirty="0"/>
              <a:t>m </a:t>
            </a:r>
            <a:r>
              <a:rPr lang="da-DK" sz="1800" dirty="0"/>
              <a:t>slots og </a:t>
            </a:r>
            <a:r>
              <a:rPr lang="da-DK" sz="1800" b="1" dirty="0"/>
              <a:t>n</a:t>
            </a:r>
            <a:r>
              <a:rPr lang="da-DK" sz="1800" dirty="0"/>
              <a:t> elementer?</a:t>
            </a:r>
          </a:p>
          <a:p>
            <a:r>
              <a:rPr lang="da-DK" sz="1800" dirty="0" err="1"/>
              <a:t>Worst</a:t>
            </a:r>
            <a:r>
              <a:rPr lang="da-DK" sz="1800" dirty="0"/>
              <a:t> case:</a:t>
            </a:r>
          </a:p>
          <a:p>
            <a:pPr lvl="1"/>
            <a:r>
              <a:rPr lang="da-DK" sz="1600" dirty="0"/>
              <a:t>Alle </a:t>
            </a:r>
            <a:r>
              <a:rPr lang="da-DK" sz="1600" b="1" dirty="0"/>
              <a:t>n</a:t>
            </a:r>
            <a:r>
              <a:rPr lang="da-DK" sz="1600" dirty="0"/>
              <a:t> nøgler har samme hash-</a:t>
            </a:r>
            <a:r>
              <a:rPr lang="da-DK" sz="1600" dirty="0" err="1"/>
              <a:t>verdi</a:t>
            </a:r>
            <a:r>
              <a:rPr lang="da-DK" sz="1600" dirty="0"/>
              <a:t>, og giver en liste med længde </a:t>
            </a:r>
            <a:r>
              <a:rPr lang="da-DK" sz="1600" b="1" dirty="0"/>
              <a:t>n</a:t>
            </a:r>
          </a:p>
          <a:p>
            <a:pPr lvl="1"/>
            <a:endParaRPr lang="da-DK" sz="1600" b="1" dirty="0"/>
          </a:p>
          <a:p>
            <a:pPr lvl="1"/>
            <a:endParaRPr lang="da-DK" sz="1600" b="1" dirty="0"/>
          </a:p>
          <a:p>
            <a:pPr lvl="1"/>
            <a:endParaRPr lang="da-DK" sz="1600" b="1" dirty="0"/>
          </a:p>
          <a:p>
            <a:pPr lvl="1"/>
            <a:endParaRPr lang="da-DK" sz="1600" b="1" dirty="0"/>
          </a:p>
          <a:p>
            <a:pPr lvl="1"/>
            <a:endParaRPr lang="da-DK" sz="1600" b="1" dirty="0"/>
          </a:p>
          <a:p>
            <a:pPr lvl="1"/>
            <a:endParaRPr lang="da-DK" sz="1600" dirty="0"/>
          </a:p>
          <a:p>
            <a:r>
              <a:rPr lang="da-DK" sz="1800" b="1" dirty="0"/>
              <a:t>Tydeligvis bruger vi ikke hash </a:t>
            </a:r>
            <a:r>
              <a:rPr lang="da-DK" sz="1800" b="1" dirty="0" err="1"/>
              <a:t>tables</a:t>
            </a:r>
            <a:r>
              <a:rPr lang="da-DK" sz="1800" b="1" dirty="0"/>
              <a:t> for deres </a:t>
            </a:r>
            <a:r>
              <a:rPr lang="da-DK" sz="1800" b="1" dirty="0" err="1"/>
              <a:t>worst</a:t>
            </a:r>
            <a:r>
              <a:rPr lang="da-DK" sz="1800" b="1" dirty="0"/>
              <a:t>-case performance</a:t>
            </a:r>
          </a:p>
          <a:p>
            <a:pPr lvl="1"/>
            <a:r>
              <a:rPr lang="da-DK" sz="1600" b="1" dirty="0"/>
              <a:t>Bedre med </a:t>
            </a:r>
            <a:r>
              <a:rPr lang="da-DK" sz="1600" b="1" dirty="0" err="1"/>
              <a:t>linked</a:t>
            </a:r>
            <a:r>
              <a:rPr lang="da-DK" sz="1600" b="1" dirty="0"/>
              <a:t> lists i så fald…</a:t>
            </a:r>
          </a:p>
          <a:p>
            <a:pPr lvl="1"/>
            <a:r>
              <a:rPr lang="da-DK" sz="1600" b="1" dirty="0"/>
              <a:t>Hvordan undgår vi det?</a:t>
            </a:r>
          </a:p>
        </p:txBody>
      </p:sp>
      <p:pic>
        <p:nvPicPr>
          <p:cNvPr id="5" name="Picture 4"/>
          <p:cNvPicPr>
            <a:picLocks noChangeAspect="1"/>
          </p:cNvPicPr>
          <p:nvPr/>
        </p:nvPicPr>
        <p:blipFill>
          <a:blip r:embed="rId2"/>
          <a:stretch>
            <a:fillRect/>
          </a:stretch>
        </p:blipFill>
        <p:spPr>
          <a:xfrm>
            <a:off x="3065074" y="3344640"/>
            <a:ext cx="5534025" cy="742950"/>
          </a:xfrm>
          <a:prstGeom prst="rect">
            <a:avLst/>
          </a:prstGeom>
        </p:spPr>
      </p:pic>
      <p:sp>
        <p:nvSpPr>
          <p:cNvPr id="6" name="Text Placeholder 3"/>
          <p:cNvSpPr txBox="1">
            <a:spLocks/>
          </p:cNvSpPr>
          <p:nvPr/>
        </p:nvSpPr>
        <p:spPr>
          <a:xfrm>
            <a:off x="444173" y="4149740"/>
            <a:ext cx="4247375" cy="9239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Worst</a:t>
            </a:r>
            <a:r>
              <a:rPr lang="da-DK" sz="2000" b="1" dirty="0"/>
              <a:t>-case </a:t>
            </a:r>
            <a:r>
              <a:rPr lang="da-DK" sz="2000" b="1" dirty="0" err="1"/>
              <a:t>runtime</a:t>
            </a:r>
            <a:r>
              <a:rPr lang="da-DK" sz="2000" b="1" dirty="0"/>
              <a:t> for søgning i </a:t>
            </a:r>
            <a:r>
              <a:rPr lang="da-DK" sz="2000" b="1" dirty="0" err="1"/>
              <a:t>linked</a:t>
            </a:r>
            <a:r>
              <a:rPr lang="da-DK" sz="2000" b="1" dirty="0"/>
              <a:t> list med længde n</a:t>
            </a:r>
            <a:endParaRPr lang="da-DK" sz="2000" dirty="0"/>
          </a:p>
        </p:txBody>
      </p:sp>
      <p:sp>
        <p:nvSpPr>
          <p:cNvPr id="7" name="Text Placeholder 3"/>
          <p:cNvSpPr txBox="1">
            <a:spLocks/>
          </p:cNvSpPr>
          <p:nvPr/>
        </p:nvSpPr>
        <p:spPr>
          <a:xfrm>
            <a:off x="5333499" y="4149740"/>
            <a:ext cx="4247375" cy="92397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Tid for at beregne hash-</a:t>
            </a:r>
            <a:r>
              <a:rPr lang="da-DK" sz="2000" b="1" dirty="0" err="1"/>
              <a:t>verdier</a:t>
            </a:r>
            <a:r>
              <a:rPr lang="da-DK" sz="2000" b="1" dirty="0"/>
              <a:t>, f.eks.,  h(k)</a:t>
            </a:r>
            <a:endParaRPr lang="da-DK" sz="2000" dirty="0"/>
          </a:p>
        </p:txBody>
      </p:sp>
      <p:sp>
        <p:nvSpPr>
          <p:cNvPr id="8" name="Oval 7">
            <a:extLst>
              <a:ext uri="{FF2B5EF4-FFF2-40B4-BE49-F238E27FC236}">
                <a16:creationId xmlns:a16="http://schemas.microsoft.com/office/drawing/2014/main" id="{1EDACCDD-41B7-468B-9036-1502C4590CE7}"/>
              </a:ext>
            </a:extLst>
          </p:cNvPr>
          <p:cNvSpPr/>
          <p:nvPr/>
        </p:nvSpPr>
        <p:spPr>
          <a:xfrm>
            <a:off x="3119718" y="3281082"/>
            <a:ext cx="1459006" cy="8686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FB710463-649F-4DB0-B295-4850B9C5E811}"/>
              </a:ext>
            </a:extLst>
          </p:cNvPr>
          <p:cNvSpPr/>
          <p:nvPr/>
        </p:nvSpPr>
        <p:spPr>
          <a:xfrm>
            <a:off x="5129905" y="3281082"/>
            <a:ext cx="1459006" cy="8686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97299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16</a:t>
            </a:fld>
            <a:endParaRPr lang="en-US" dirty="0"/>
          </a:p>
        </p:txBody>
      </p:sp>
      <p:sp>
        <p:nvSpPr>
          <p:cNvPr id="3" name="Title 2"/>
          <p:cNvSpPr>
            <a:spLocks noGrp="1"/>
          </p:cNvSpPr>
          <p:nvPr>
            <p:ph type="title"/>
          </p:nvPr>
        </p:nvSpPr>
        <p:spPr>
          <a:xfrm>
            <a:off x="587373" y="370290"/>
            <a:ext cx="10499233" cy="1474385"/>
          </a:xfrm>
        </p:spPr>
        <p:txBody>
          <a:bodyPr/>
          <a:lstStyle/>
          <a:p>
            <a:r>
              <a:rPr lang="da-DK" i="1" dirty="0"/>
              <a:t>Målet er ”Simple Uniform </a:t>
            </a:r>
            <a:r>
              <a:rPr lang="da-DK" i="1" dirty="0" err="1"/>
              <a:t>Hashing</a:t>
            </a:r>
            <a:r>
              <a:rPr lang="da-DK" i="1" dirty="0"/>
              <a:t>”</a:t>
            </a:r>
            <a:br>
              <a:rPr lang="da-DK" dirty="0"/>
            </a:br>
            <a:r>
              <a:rPr lang="da-DK" dirty="0"/>
              <a:t>Average-case Runtime (med </a:t>
            </a:r>
            <a:r>
              <a:rPr lang="da-DK" dirty="0" err="1"/>
              <a:t>Chaining</a:t>
            </a:r>
            <a:r>
              <a:rPr lang="da-DK" dirty="0"/>
              <a:t>)</a:t>
            </a:r>
          </a:p>
        </p:txBody>
      </p:sp>
      <p:sp>
        <p:nvSpPr>
          <p:cNvPr id="4" name="Text Placeholder 3"/>
          <p:cNvSpPr>
            <a:spLocks noGrp="1"/>
          </p:cNvSpPr>
          <p:nvPr>
            <p:ph type="body" sz="quarter" idx="12"/>
          </p:nvPr>
        </p:nvSpPr>
        <p:spPr>
          <a:xfrm>
            <a:off x="587375" y="3073399"/>
            <a:ext cx="6440954" cy="3434977"/>
          </a:xfrm>
        </p:spPr>
        <p:txBody>
          <a:bodyPr>
            <a:noAutofit/>
          </a:bodyPr>
          <a:lstStyle/>
          <a:p>
            <a:r>
              <a:rPr lang="da-DK" sz="2400" dirty="0"/>
              <a:t>Average-case Runtime afhænger af hvor god hash-funktionen </a:t>
            </a:r>
            <a:r>
              <a:rPr lang="da-DK" sz="2400" b="1" i="1" dirty="0"/>
              <a:t>h</a:t>
            </a:r>
            <a:r>
              <a:rPr lang="da-DK" sz="2400" b="1" dirty="0"/>
              <a:t> </a:t>
            </a:r>
            <a:r>
              <a:rPr lang="da-DK" sz="2400" dirty="0"/>
              <a:t>er i at fordele nøglerne over de </a:t>
            </a:r>
            <a:r>
              <a:rPr lang="da-DK" sz="2400" b="1" dirty="0"/>
              <a:t>m</a:t>
            </a:r>
            <a:r>
              <a:rPr lang="da-DK" sz="2400" dirty="0"/>
              <a:t> slots</a:t>
            </a:r>
          </a:p>
          <a:p>
            <a:r>
              <a:rPr lang="da-DK" sz="2400" b="1" i="1" dirty="0"/>
              <a:t>Simple Uniform </a:t>
            </a:r>
            <a:r>
              <a:rPr lang="da-DK" sz="2400" b="1" i="1" dirty="0" err="1"/>
              <a:t>Hashing</a:t>
            </a:r>
            <a:r>
              <a:rPr lang="da-DK" sz="2400" dirty="0"/>
              <a:t>: </a:t>
            </a:r>
          </a:p>
          <a:p>
            <a:pPr lvl="1"/>
            <a:r>
              <a:rPr lang="da-DK" sz="2200" dirty="0"/>
              <a:t>Enhver nøgle er lige så sandsynlig i enhver af de </a:t>
            </a:r>
            <a:r>
              <a:rPr lang="da-DK" sz="2200" b="1" dirty="0"/>
              <a:t>m</a:t>
            </a:r>
            <a:r>
              <a:rPr lang="da-DK" sz="2200" dirty="0"/>
              <a:t> slots</a:t>
            </a:r>
            <a:endParaRPr lang="da-DK" sz="2200" b="1" dirty="0"/>
          </a:p>
          <a:p>
            <a:pPr lvl="1"/>
            <a:r>
              <a:rPr lang="da-DK" sz="2000" dirty="0"/>
              <a:t>Hver slot har </a:t>
            </a:r>
            <a:r>
              <a:rPr lang="el-GR" sz="2000" b="1" i="1" dirty="0"/>
              <a:t>α</a:t>
            </a:r>
            <a:r>
              <a:rPr lang="da-DK" sz="2000" b="1" i="1" dirty="0"/>
              <a:t> = n/m</a:t>
            </a:r>
            <a:r>
              <a:rPr lang="da-DK" sz="2000" i="1" dirty="0"/>
              <a:t> </a:t>
            </a:r>
            <a:r>
              <a:rPr lang="da-DK" sz="2000" dirty="0"/>
              <a:t>elementer</a:t>
            </a:r>
          </a:p>
        </p:txBody>
      </p:sp>
      <p:sp>
        <p:nvSpPr>
          <p:cNvPr id="5" name="Text Placeholder 3"/>
          <p:cNvSpPr txBox="1">
            <a:spLocks/>
          </p:cNvSpPr>
          <p:nvPr/>
        </p:nvSpPr>
        <p:spPr>
          <a:xfrm>
            <a:off x="3323238" y="1801629"/>
            <a:ext cx="7165468" cy="91196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000" b="1" dirty="0"/>
              <a:t>Definition: </a:t>
            </a:r>
            <a:r>
              <a:rPr lang="da-DK" sz="2000" dirty="0"/>
              <a:t>Vi definerer </a:t>
            </a:r>
            <a:r>
              <a:rPr lang="da-DK" sz="2000" b="1" dirty="0"/>
              <a:t>load factor </a:t>
            </a:r>
            <a:r>
              <a:rPr lang="el-GR" sz="2000" b="1" i="1" dirty="0"/>
              <a:t>α</a:t>
            </a:r>
            <a:r>
              <a:rPr lang="el-GR" sz="2000" dirty="0"/>
              <a:t> </a:t>
            </a:r>
            <a:r>
              <a:rPr lang="da-DK" sz="2000" dirty="0"/>
              <a:t>af T som </a:t>
            </a:r>
            <a:r>
              <a:rPr lang="da-DK" sz="2000" b="1" dirty="0"/>
              <a:t>n/m</a:t>
            </a:r>
            <a:r>
              <a:rPr lang="da-DK" sz="2000" dirty="0"/>
              <a:t>, </a:t>
            </a:r>
            <a:br>
              <a:rPr lang="da-DK" sz="2000" dirty="0"/>
            </a:br>
            <a:r>
              <a:rPr lang="da-DK" sz="2000" dirty="0"/>
              <a:t>altså det </a:t>
            </a:r>
            <a:r>
              <a:rPr lang="da-DK" sz="2000" b="1" dirty="0"/>
              <a:t>gennemsnitlige antal elementer</a:t>
            </a:r>
            <a:r>
              <a:rPr lang="da-DK" sz="2000" dirty="0"/>
              <a:t> vi har i en </a:t>
            </a:r>
            <a:r>
              <a:rPr lang="da-DK" sz="2000" dirty="0" err="1"/>
              <a:t>chain</a:t>
            </a:r>
            <a:r>
              <a:rPr lang="da-DK" sz="2000" dirty="0"/>
              <a:t> </a:t>
            </a:r>
          </a:p>
        </p:txBody>
      </p:sp>
      <p:pic>
        <p:nvPicPr>
          <p:cNvPr id="6" name="Picture 5"/>
          <p:cNvPicPr>
            <a:picLocks noChangeAspect="1"/>
          </p:cNvPicPr>
          <p:nvPr/>
        </p:nvPicPr>
        <p:blipFill>
          <a:blip r:embed="rId4"/>
          <a:stretch>
            <a:fillRect/>
          </a:stretch>
        </p:blipFill>
        <p:spPr>
          <a:xfrm>
            <a:off x="7199698" y="2744507"/>
            <a:ext cx="3886909" cy="3570108"/>
          </a:xfrm>
          <a:prstGeom prst="rect">
            <a:avLst/>
          </a:prstGeom>
        </p:spPr>
      </p:pic>
      <p:pic>
        <p:nvPicPr>
          <p:cNvPr id="2050" name="Picture 2">
            <a:extLst>
              <a:ext uri="{FF2B5EF4-FFF2-40B4-BE49-F238E27FC236}">
                <a16:creationId xmlns:a16="http://schemas.microsoft.com/office/drawing/2014/main" id="{292C0D72-3F9C-68AD-3FFF-E79638A6F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208" y="3343033"/>
            <a:ext cx="4862886" cy="316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61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17</a:t>
            </a:fld>
            <a:endParaRPr lang="en-US" dirty="0"/>
          </a:p>
        </p:txBody>
      </p:sp>
      <p:sp>
        <p:nvSpPr>
          <p:cNvPr id="3" name="Title 2"/>
          <p:cNvSpPr>
            <a:spLocks noGrp="1"/>
          </p:cNvSpPr>
          <p:nvPr>
            <p:ph type="title"/>
          </p:nvPr>
        </p:nvSpPr>
        <p:spPr>
          <a:xfrm>
            <a:off x="587373" y="370290"/>
            <a:ext cx="11323982" cy="1474385"/>
          </a:xfrm>
        </p:spPr>
        <p:txBody>
          <a:bodyPr/>
          <a:lstStyle/>
          <a:p>
            <a:r>
              <a:rPr lang="da-DK" dirty="0"/>
              <a:t>Average-case Runtime</a:t>
            </a:r>
            <a:br>
              <a:rPr lang="da-DK" dirty="0"/>
            </a:br>
            <a:r>
              <a:rPr lang="da-DK" dirty="0"/>
              <a:t>(med </a:t>
            </a:r>
            <a:r>
              <a:rPr lang="da-DK" dirty="0" err="1"/>
              <a:t>Chaining</a:t>
            </a:r>
            <a:r>
              <a:rPr lang="da-DK" dirty="0"/>
              <a:t> og Simple Uniform </a:t>
            </a:r>
            <a:r>
              <a:rPr lang="da-DK" dirty="0" err="1"/>
              <a:t>Hashing</a:t>
            </a:r>
            <a:r>
              <a:rPr lang="da-DK" dirty="0"/>
              <a:t>)</a:t>
            </a:r>
          </a:p>
        </p:txBody>
      </p:sp>
      <p:sp>
        <p:nvSpPr>
          <p:cNvPr id="4" name="Text Placeholder 3"/>
          <p:cNvSpPr>
            <a:spLocks noGrp="1"/>
          </p:cNvSpPr>
          <p:nvPr>
            <p:ph type="body" sz="quarter" idx="12"/>
          </p:nvPr>
        </p:nvSpPr>
        <p:spPr>
          <a:xfrm>
            <a:off x="587375" y="1844675"/>
            <a:ext cx="10752512" cy="3924358"/>
          </a:xfrm>
        </p:spPr>
        <p:txBody>
          <a:bodyPr>
            <a:normAutofit/>
          </a:bodyPr>
          <a:lstStyle/>
          <a:p>
            <a:r>
              <a:rPr lang="da-DK" sz="2400" dirty="0" err="1"/>
              <a:t>Insertion</a:t>
            </a:r>
            <a:r>
              <a:rPr lang="da-DK" sz="2400" dirty="0"/>
              <a:t> og </a:t>
            </a:r>
            <a:r>
              <a:rPr lang="da-DK" sz="2400" dirty="0" err="1"/>
              <a:t>deletion</a:t>
            </a:r>
            <a:r>
              <a:rPr lang="da-DK" sz="2400" dirty="0"/>
              <a:t> er </a:t>
            </a:r>
            <a:r>
              <a:rPr lang="el-GR" sz="2400" dirty="0"/>
              <a:t>Θ(1)</a:t>
            </a:r>
            <a:r>
              <a:rPr lang="da-DK" sz="2400" dirty="0"/>
              <a:t>, altså er kun søgning interessant</a:t>
            </a:r>
          </a:p>
          <a:p>
            <a:r>
              <a:rPr lang="da-DK" sz="2400" dirty="0"/>
              <a:t>Tid for søgning: Det forventede antal elementer når vi ser efter nøglen </a:t>
            </a:r>
            <a:r>
              <a:rPr lang="da-DK" sz="2400" b="1" dirty="0"/>
              <a:t>k</a:t>
            </a:r>
          </a:p>
          <a:p>
            <a:r>
              <a:rPr lang="da-DK" sz="2400" dirty="0"/>
              <a:t>Altså, antallet elementer i listen T[h(k)] som vi vil se om har nøglen </a:t>
            </a:r>
            <a:r>
              <a:rPr lang="da-DK" sz="2400" b="1" dirty="0"/>
              <a:t>k</a:t>
            </a:r>
            <a:endParaRPr lang="da-DK" sz="2400" dirty="0"/>
          </a:p>
          <a:p>
            <a:r>
              <a:rPr lang="da-DK" sz="2400" dirty="0"/>
              <a:t>To cases:</a:t>
            </a:r>
          </a:p>
        </p:txBody>
      </p:sp>
      <p:pic>
        <p:nvPicPr>
          <p:cNvPr id="5" name="Picture 4"/>
          <p:cNvPicPr>
            <a:picLocks noChangeAspect="1"/>
          </p:cNvPicPr>
          <p:nvPr/>
        </p:nvPicPr>
        <p:blipFill>
          <a:blip r:embed="rId2"/>
          <a:stretch>
            <a:fillRect/>
          </a:stretch>
        </p:blipFill>
        <p:spPr>
          <a:xfrm>
            <a:off x="1280680" y="3981450"/>
            <a:ext cx="9963150" cy="2876550"/>
          </a:xfrm>
          <a:prstGeom prst="rect">
            <a:avLst/>
          </a:prstGeom>
        </p:spPr>
      </p:pic>
      <p:sp>
        <p:nvSpPr>
          <p:cNvPr id="6" name="Rectangle 5"/>
          <p:cNvSpPr/>
          <p:nvPr/>
        </p:nvSpPr>
        <p:spPr>
          <a:xfrm>
            <a:off x="1184623" y="3981450"/>
            <a:ext cx="10059207"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p:cNvSpPr/>
          <p:nvPr/>
        </p:nvSpPr>
        <p:spPr>
          <a:xfrm>
            <a:off x="1184622" y="5413972"/>
            <a:ext cx="10059207"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87375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18</a:t>
            </a:fld>
            <a:endParaRPr lang="en-US" dirty="0"/>
          </a:p>
        </p:txBody>
      </p:sp>
      <p:sp>
        <p:nvSpPr>
          <p:cNvPr id="3" name="Title 2"/>
          <p:cNvSpPr>
            <a:spLocks noGrp="1"/>
          </p:cNvSpPr>
          <p:nvPr>
            <p:ph type="title"/>
          </p:nvPr>
        </p:nvSpPr>
        <p:spPr>
          <a:xfrm>
            <a:off x="587374" y="370290"/>
            <a:ext cx="11323981" cy="1474385"/>
          </a:xfrm>
        </p:spPr>
        <p:txBody>
          <a:bodyPr/>
          <a:lstStyle/>
          <a:p>
            <a:r>
              <a:rPr lang="da-DK" dirty="0"/>
              <a:t>Average-case Runtime</a:t>
            </a:r>
            <a:br>
              <a:rPr lang="da-DK" dirty="0"/>
            </a:br>
            <a:r>
              <a:rPr lang="da-DK" dirty="0"/>
              <a:t>(med </a:t>
            </a:r>
            <a:r>
              <a:rPr lang="da-DK" dirty="0" err="1"/>
              <a:t>Chaining</a:t>
            </a:r>
            <a:r>
              <a:rPr lang="da-DK" dirty="0"/>
              <a:t> og Simple Uniform </a:t>
            </a:r>
            <a:r>
              <a:rPr lang="da-DK" dirty="0" err="1"/>
              <a:t>Hashing</a:t>
            </a:r>
            <a:r>
              <a:rPr lang="da-DK" dirty="0"/>
              <a:t>)</a:t>
            </a:r>
          </a:p>
        </p:txBody>
      </p:sp>
      <p:sp>
        <p:nvSpPr>
          <p:cNvPr id="4" name="Text Placeholder 3"/>
          <p:cNvSpPr>
            <a:spLocks noGrp="1"/>
          </p:cNvSpPr>
          <p:nvPr>
            <p:ph type="body" sz="quarter" idx="12"/>
          </p:nvPr>
        </p:nvSpPr>
        <p:spPr/>
        <p:txBody>
          <a:bodyPr>
            <a:normAutofit/>
          </a:bodyPr>
          <a:lstStyle/>
          <a:p>
            <a:r>
              <a:rPr lang="da-DK" sz="2000" dirty="0"/>
              <a:t>Hvad betyder teoremerne?</a:t>
            </a:r>
          </a:p>
          <a:p>
            <a:r>
              <a:rPr lang="da-DK" sz="2000" dirty="0"/>
              <a:t>Dersom antallet slots </a:t>
            </a:r>
            <a:r>
              <a:rPr lang="da-DK" sz="2000" b="1" dirty="0"/>
              <a:t>m</a:t>
            </a:r>
            <a:r>
              <a:rPr lang="da-DK" sz="2000" dirty="0"/>
              <a:t> i T er proportionelt til antallet elementer </a:t>
            </a:r>
            <a:r>
              <a:rPr lang="da-DK" sz="2000" b="1" dirty="0"/>
              <a:t>n </a:t>
            </a:r>
            <a:r>
              <a:rPr lang="da-DK" sz="2000" dirty="0"/>
              <a:t>i T</a:t>
            </a:r>
          </a:p>
          <a:p>
            <a:pPr lvl="1"/>
            <a:r>
              <a:rPr lang="el-GR" sz="2400" b="1" dirty="0"/>
              <a:t>α </a:t>
            </a:r>
            <a:r>
              <a:rPr lang="da-DK" sz="2400" b="1" dirty="0"/>
              <a:t>er en (lille) konstant, altså</a:t>
            </a:r>
            <a:r>
              <a:rPr lang="da-DK" sz="2400" b="1" i="1" dirty="0"/>
              <a:t> = O(1)</a:t>
            </a:r>
            <a:endParaRPr lang="da-DK" sz="2400" b="1" dirty="0"/>
          </a:p>
        </p:txBody>
      </p:sp>
      <p:sp>
        <p:nvSpPr>
          <p:cNvPr id="5" name="Text Placeholder 3"/>
          <p:cNvSpPr txBox="1">
            <a:spLocks/>
          </p:cNvSpPr>
          <p:nvPr/>
        </p:nvSpPr>
        <p:spPr>
          <a:xfrm>
            <a:off x="1492537" y="3783106"/>
            <a:ext cx="9049957" cy="265355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800" b="1" dirty="0"/>
              <a:t>Performance af en Hash </a:t>
            </a:r>
            <a:r>
              <a:rPr lang="da-DK" sz="2800" b="1" dirty="0" err="1"/>
              <a:t>Table</a:t>
            </a:r>
            <a:r>
              <a:rPr lang="da-DK" sz="2800" b="1" dirty="0"/>
              <a:t> med </a:t>
            </a:r>
            <a:r>
              <a:rPr lang="da-DK" sz="2800" b="1" dirty="0" err="1"/>
              <a:t>chaining</a:t>
            </a:r>
            <a:endParaRPr lang="da-DK" sz="2800" b="1" dirty="0"/>
          </a:p>
          <a:p>
            <a:pPr marL="0" indent="0">
              <a:buNone/>
            </a:pPr>
            <a:r>
              <a:rPr lang="da-DK" sz="2400" b="1" dirty="0"/>
              <a:t>Søgning</a:t>
            </a:r>
            <a:r>
              <a:rPr lang="da-DK" sz="2400" dirty="0"/>
              <a:t>: </a:t>
            </a:r>
            <a:r>
              <a:rPr lang="da-DK" sz="2400" dirty="0" err="1"/>
              <a:t>worst</a:t>
            </a:r>
            <a:r>
              <a:rPr lang="da-DK" sz="2400" dirty="0"/>
              <a:t>-case </a:t>
            </a:r>
            <a:r>
              <a:rPr lang="el-GR" sz="2400" dirty="0"/>
              <a:t>Θ(</a:t>
            </a:r>
            <a:r>
              <a:rPr lang="da-DK" sz="2400" i="1" dirty="0"/>
              <a:t>n</a:t>
            </a:r>
            <a:r>
              <a:rPr lang="da-DK" sz="2400" dirty="0"/>
              <a:t>), average-case </a:t>
            </a:r>
            <a:r>
              <a:rPr lang="da-DK" sz="2400" b="1" dirty="0"/>
              <a:t>O(1)</a:t>
            </a:r>
          </a:p>
          <a:p>
            <a:pPr marL="0" indent="0">
              <a:buNone/>
            </a:pPr>
            <a:r>
              <a:rPr lang="da-DK" sz="2400" b="1" dirty="0" err="1"/>
              <a:t>Insertion</a:t>
            </a:r>
            <a:r>
              <a:rPr lang="da-DK" sz="2400" dirty="0"/>
              <a:t>: </a:t>
            </a:r>
            <a:r>
              <a:rPr lang="da-DK" sz="2400" dirty="0" err="1"/>
              <a:t>worst</a:t>
            </a:r>
            <a:r>
              <a:rPr lang="da-DK" sz="2400" dirty="0"/>
              <a:t>-case </a:t>
            </a:r>
            <a:r>
              <a:rPr lang="el-GR" sz="2400" b="1" dirty="0"/>
              <a:t>Θ(</a:t>
            </a:r>
            <a:r>
              <a:rPr lang="da-DK" sz="2400" b="1" i="1" dirty="0"/>
              <a:t>1</a:t>
            </a:r>
            <a:r>
              <a:rPr lang="da-DK" sz="2400" b="1" dirty="0"/>
              <a:t>)</a:t>
            </a:r>
            <a:endParaRPr lang="da-DK" sz="2400" dirty="0"/>
          </a:p>
          <a:p>
            <a:pPr marL="0" indent="0">
              <a:buNone/>
            </a:pPr>
            <a:r>
              <a:rPr lang="da-DK" sz="2400" b="1" dirty="0" err="1"/>
              <a:t>Deletion</a:t>
            </a:r>
            <a:r>
              <a:rPr lang="da-DK" sz="2400" dirty="0"/>
              <a:t>: </a:t>
            </a:r>
            <a:r>
              <a:rPr lang="da-DK" sz="2400" dirty="0" err="1"/>
              <a:t>worst</a:t>
            </a:r>
            <a:r>
              <a:rPr lang="da-DK" sz="2400" dirty="0"/>
              <a:t>-case </a:t>
            </a:r>
            <a:r>
              <a:rPr lang="el-GR" sz="2400" b="1" dirty="0"/>
              <a:t>Θ(</a:t>
            </a:r>
            <a:r>
              <a:rPr lang="da-DK" sz="2400" b="1" i="1" dirty="0"/>
              <a:t>1</a:t>
            </a:r>
            <a:r>
              <a:rPr lang="da-DK" sz="2400" b="1" dirty="0"/>
              <a:t>)</a:t>
            </a:r>
          </a:p>
        </p:txBody>
      </p:sp>
      <p:pic>
        <p:nvPicPr>
          <p:cNvPr id="6" name="Picture 5"/>
          <p:cNvPicPr>
            <a:picLocks noChangeAspect="1"/>
          </p:cNvPicPr>
          <p:nvPr/>
        </p:nvPicPr>
        <p:blipFill>
          <a:blip r:embed="rId4"/>
          <a:stretch>
            <a:fillRect/>
          </a:stretch>
        </p:blipFill>
        <p:spPr>
          <a:xfrm>
            <a:off x="7789434" y="3089625"/>
            <a:ext cx="3886909" cy="3570108"/>
          </a:xfrm>
          <a:prstGeom prst="rect">
            <a:avLst/>
          </a:prstGeom>
        </p:spPr>
      </p:pic>
    </p:spTree>
    <p:extLst>
      <p:ext uri="{BB962C8B-B14F-4D97-AF65-F5344CB8AC3E}">
        <p14:creationId xmlns:p14="http://schemas.microsoft.com/office/powerpoint/2010/main" val="49522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19</a:t>
            </a:fld>
            <a:endParaRPr lang="en-US" dirty="0"/>
          </a:p>
        </p:txBody>
      </p:sp>
      <p:sp>
        <p:nvSpPr>
          <p:cNvPr id="3" name="Title 2"/>
          <p:cNvSpPr>
            <a:spLocks noGrp="1"/>
          </p:cNvSpPr>
          <p:nvPr>
            <p:ph type="title"/>
          </p:nvPr>
        </p:nvSpPr>
        <p:spPr>
          <a:xfrm>
            <a:off x="587374" y="370290"/>
            <a:ext cx="11187092" cy="1474385"/>
          </a:xfrm>
        </p:spPr>
        <p:txBody>
          <a:bodyPr/>
          <a:lstStyle/>
          <a:p>
            <a:r>
              <a:rPr lang="da-DK" dirty="0"/>
              <a:t>Hash-funktioner: Hvad er en god </a:t>
            </a:r>
            <a:r>
              <a:rPr lang="da-DK" i="1" dirty="0"/>
              <a:t>h?</a:t>
            </a:r>
            <a:endParaRPr lang="da-DK" dirty="0"/>
          </a:p>
        </p:txBody>
      </p:sp>
      <p:sp>
        <p:nvSpPr>
          <p:cNvPr id="4" name="Text Placeholder 3"/>
          <p:cNvSpPr>
            <a:spLocks noGrp="1"/>
          </p:cNvSpPr>
          <p:nvPr>
            <p:ph type="body" sz="quarter" idx="12"/>
          </p:nvPr>
        </p:nvSpPr>
        <p:spPr>
          <a:xfrm>
            <a:off x="587375" y="1277655"/>
            <a:ext cx="10435529" cy="4847572"/>
          </a:xfrm>
        </p:spPr>
        <p:txBody>
          <a:bodyPr>
            <a:noAutofit/>
          </a:bodyPr>
          <a:lstStyle/>
          <a:p>
            <a:r>
              <a:rPr lang="da-DK" sz="1800" dirty="0"/>
              <a:t>En god hashfunktion opfylder </a:t>
            </a:r>
            <a:r>
              <a:rPr lang="da-DK" sz="1800" b="1" dirty="0"/>
              <a:t>simple uniform </a:t>
            </a:r>
            <a:r>
              <a:rPr lang="da-DK" sz="1800" b="1" dirty="0" err="1"/>
              <a:t>hashing</a:t>
            </a:r>
            <a:endParaRPr lang="da-DK" sz="1800" b="1" dirty="0"/>
          </a:p>
          <a:p>
            <a:pPr lvl="1"/>
            <a:r>
              <a:rPr lang="da-DK" sz="1600" dirty="0"/>
              <a:t>I alle fald delvis</a:t>
            </a:r>
          </a:p>
          <a:p>
            <a:r>
              <a:rPr lang="da-DK" sz="1800" dirty="0"/>
              <a:t>Men, vi kender ikke sandsynlighedsfordelingen for nøgler</a:t>
            </a:r>
          </a:p>
          <a:p>
            <a:r>
              <a:rPr lang="da-DK" sz="1800" dirty="0"/>
              <a:t>I praksis: Heuristikker der kan give gode hash funktioner</a:t>
            </a:r>
          </a:p>
          <a:p>
            <a:pPr lvl="1"/>
            <a:r>
              <a:rPr lang="da-DK" sz="1600" dirty="0"/>
              <a:t>Kvalitativ information om distributionen af</a:t>
            </a:r>
          </a:p>
          <a:p>
            <a:pPr lvl="1"/>
            <a:r>
              <a:rPr lang="da-DK" sz="1600" dirty="0"/>
              <a:t>Lignende navne osv. skal f.eks. ikke ha samme hash</a:t>
            </a:r>
          </a:p>
          <a:p>
            <a:r>
              <a:rPr lang="da-DK" sz="1800" dirty="0"/>
              <a:t>Pro-tip: Beregn </a:t>
            </a:r>
            <a:r>
              <a:rPr lang="da-DK" sz="1800" b="1" dirty="0"/>
              <a:t>hash-værdier</a:t>
            </a:r>
            <a:r>
              <a:rPr lang="da-DK" sz="1800" dirty="0"/>
              <a:t> på en måde </a:t>
            </a:r>
            <a:br>
              <a:rPr lang="da-DK" sz="1800" dirty="0"/>
            </a:br>
            <a:r>
              <a:rPr lang="da-DK" sz="1800" dirty="0"/>
              <a:t>der er </a:t>
            </a:r>
            <a:r>
              <a:rPr lang="da-DK" sz="1800" b="1" dirty="0"/>
              <a:t>uafhængig</a:t>
            </a:r>
            <a:r>
              <a:rPr lang="da-DK" sz="1800" dirty="0"/>
              <a:t> af mønstre i nøglerne</a:t>
            </a:r>
          </a:p>
          <a:p>
            <a:r>
              <a:rPr lang="da-DK" sz="1800" dirty="0"/>
              <a:t>F.eks. </a:t>
            </a:r>
            <a:br>
              <a:rPr lang="da-DK" sz="1800" dirty="0"/>
            </a:br>
            <a:r>
              <a:rPr lang="da-DK" sz="1800" dirty="0"/>
              <a:t>En </a:t>
            </a:r>
            <a:r>
              <a:rPr lang="da-DK" sz="1800" dirty="0" err="1"/>
              <a:t>hashning</a:t>
            </a:r>
            <a:r>
              <a:rPr lang="da-DK" sz="1800" dirty="0"/>
              <a:t> der baserer sig på antal </a:t>
            </a:r>
            <a:r>
              <a:rPr lang="da-DK" sz="1800" i="1" dirty="0"/>
              <a:t>vokaler</a:t>
            </a:r>
            <a:r>
              <a:rPr lang="da-DK" sz="1800" dirty="0"/>
              <a:t> i et navn</a:t>
            </a:r>
            <a:br>
              <a:rPr lang="da-DK" sz="1800" dirty="0"/>
            </a:br>
            <a:r>
              <a:rPr lang="da-DK" sz="1800" dirty="0"/>
              <a:t>vil nok ikke være særlig god </a:t>
            </a:r>
          </a:p>
          <a:p>
            <a:r>
              <a:rPr lang="da-DK" sz="1800" dirty="0"/>
              <a:t>En Hash-funktion skal i tillæg være </a:t>
            </a:r>
            <a:r>
              <a:rPr lang="da-DK" sz="1800" b="1" dirty="0"/>
              <a:t>effektiv</a:t>
            </a:r>
            <a:endParaRPr lang="da-DK"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371" y="2195591"/>
            <a:ext cx="4926984" cy="3149206"/>
          </a:xfrm>
          <a:prstGeom prst="rect">
            <a:avLst/>
          </a:prstGeom>
        </p:spPr>
      </p:pic>
      <p:sp>
        <p:nvSpPr>
          <p:cNvPr id="7" name="Rectangle 6"/>
          <p:cNvSpPr/>
          <p:nvPr/>
        </p:nvSpPr>
        <p:spPr>
          <a:xfrm>
            <a:off x="8898060" y="5290385"/>
            <a:ext cx="1223412" cy="369332"/>
          </a:xfrm>
          <a:prstGeom prst="rect">
            <a:avLst/>
          </a:prstGeom>
        </p:spPr>
        <p:txBody>
          <a:bodyPr wrap="none">
            <a:spAutoFit/>
          </a:bodyPr>
          <a:lstStyle/>
          <a:p>
            <a:r>
              <a:rPr lang="da-DK" b="1" dirty="0"/>
              <a:t>N vokaler</a:t>
            </a:r>
          </a:p>
        </p:txBody>
      </p:sp>
    </p:spTree>
    <p:extLst>
      <p:ext uri="{BB962C8B-B14F-4D97-AF65-F5344CB8AC3E}">
        <p14:creationId xmlns:p14="http://schemas.microsoft.com/office/powerpoint/2010/main" val="275862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da-DK" dirty="0"/>
              <a:t>Opdateringer</a:t>
            </a:r>
          </a:p>
        </p:txBody>
      </p:sp>
      <p:sp>
        <p:nvSpPr>
          <p:cNvPr id="4" name="Text Placeholder 3"/>
          <p:cNvSpPr>
            <a:spLocks noGrp="1"/>
          </p:cNvSpPr>
          <p:nvPr>
            <p:ph type="body" sz="quarter" idx="12"/>
          </p:nvPr>
        </p:nvSpPr>
        <p:spPr>
          <a:xfrm>
            <a:off x="587375" y="2065337"/>
            <a:ext cx="6824078" cy="4037080"/>
          </a:xfrm>
        </p:spPr>
        <p:txBody>
          <a:bodyPr>
            <a:normAutofit/>
          </a:bodyPr>
          <a:lstStyle/>
          <a:p>
            <a:r>
              <a:rPr lang="da-DK" sz="2400" dirty="0"/>
              <a:t>Ekstra-forelæsning på mandag!</a:t>
            </a:r>
          </a:p>
          <a:p>
            <a:pPr lvl="1"/>
            <a:r>
              <a:rPr lang="da-DK" sz="2200" dirty="0"/>
              <a:t>Obs: i lokale 2.3.124, fra kl. 08:30</a:t>
            </a:r>
          </a:p>
          <a:p>
            <a:r>
              <a:rPr lang="da-DK" sz="2600" dirty="0"/>
              <a:t>I dag:</a:t>
            </a:r>
          </a:p>
          <a:p>
            <a:pPr lvl="1"/>
            <a:r>
              <a:rPr lang="da-DK" sz="2400" dirty="0"/>
              <a:t>Kun én case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835" y="1631185"/>
            <a:ext cx="4546600" cy="3409950"/>
          </a:xfrm>
          <a:prstGeom prst="rect">
            <a:avLst/>
          </a:prstGeom>
        </p:spPr>
      </p:pic>
    </p:spTree>
    <p:extLst>
      <p:ext uri="{BB962C8B-B14F-4D97-AF65-F5344CB8AC3E}">
        <p14:creationId xmlns:p14="http://schemas.microsoft.com/office/powerpoint/2010/main" val="33773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20</a:t>
            </a:fld>
            <a:endParaRPr lang="en-US" dirty="0"/>
          </a:p>
        </p:txBody>
      </p:sp>
      <p:sp>
        <p:nvSpPr>
          <p:cNvPr id="3" name="Title 2"/>
          <p:cNvSpPr>
            <a:spLocks noGrp="1"/>
          </p:cNvSpPr>
          <p:nvPr>
            <p:ph type="title"/>
          </p:nvPr>
        </p:nvSpPr>
        <p:spPr>
          <a:xfrm>
            <a:off x="587374" y="370290"/>
            <a:ext cx="8297319" cy="1474385"/>
          </a:xfrm>
        </p:spPr>
        <p:txBody>
          <a:bodyPr/>
          <a:lstStyle/>
          <a:p>
            <a:r>
              <a:rPr lang="da-DK" dirty="0"/>
              <a:t>Hash-funktioner: Definitionsmængde (‘domain’)</a:t>
            </a:r>
          </a:p>
        </p:txBody>
      </p:sp>
      <p:sp>
        <p:nvSpPr>
          <p:cNvPr id="4" name="Text Placeholder 3"/>
          <p:cNvSpPr>
            <a:spLocks noGrp="1"/>
          </p:cNvSpPr>
          <p:nvPr>
            <p:ph type="body" sz="quarter" idx="12"/>
          </p:nvPr>
        </p:nvSpPr>
        <p:spPr/>
        <p:txBody>
          <a:bodyPr>
            <a:normAutofit/>
          </a:bodyPr>
          <a:lstStyle/>
          <a:p>
            <a:r>
              <a:rPr lang="da-DK" sz="2400" b="1" dirty="0"/>
              <a:t>Husk at h</a:t>
            </a:r>
            <a:r>
              <a:rPr lang="da-DK" sz="2400" dirty="0"/>
              <a:t>: U →  {0, …, m-1}</a:t>
            </a:r>
          </a:p>
          <a:p>
            <a:r>
              <a:rPr lang="da-DK" sz="2400" dirty="0"/>
              <a:t>De fleste hash-funktioner udgår fra universet U = ℕ </a:t>
            </a:r>
          </a:p>
          <a:p>
            <a:r>
              <a:rPr lang="da-DK" sz="2400" dirty="0"/>
              <a:t>Hvis nøglerne ikke er naturlige tal, kan vi altid tolke dem som sådanne</a:t>
            </a:r>
          </a:p>
          <a:p>
            <a:pPr lvl="1"/>
            <a:r>
              <a:rPr lang="da-DK" sz="2000" dirty="0"/>
              <a:t>F.eks. ASCII-værdier, længde, antal vokaler, </a:t>
            </a:r>
            <a:r>
              <a:rPr lang="da-DK" sz="2000" dirty="0" err="1"/>
              <a:t>spesialbokstaver</a:t>
            </a:r>
            <a:r>
              <a:rPr lang="da-DK" sz="2000" dirty="0"/>
              <a:t>, …</a:t>
            </a:r>
          </a:p>
          <a:p>
            <a:r>
              <a:rPr lang="da-DK" sz="2200" dirty="0"/>
              <a:t>Baseret på naturlige tal </a:t>
            </a:r>
            <a:r>
              <a:rPr lang="da-DK" sz="2000" dirty="0"/>
              <a:t>ℕ</a:t>
            </a:r>
            <a:r>
              <a:rPr lang="da-DK" sz="2200" dirty="0"/>
              <a:t>, har vi to enkle metoder:</a:t>
            </a:r>
          </a:p>
          <a:p>
            <a:pPr lvl="1"/>
            <a:r>
              <a:rPr lang="da-DK" sz="2000" dirty="0"/>
              <a:t>Division</a:t>
            </a:r>
          </a:p>
          <a:p>
            <a:pPr lvl="1"/>
            <a:r>
              <a:rPr lang="da-DK" sz="2000" dirty="0"/>
              <a:t>Multiplikation</a:t>
            </a:r>
          </a:p>
        </p:txBody>
      </p:sp>
    </p:spTree>
    <p:extLst>
      <p:ext uri="{BB962C8B-B14F-4D97-AF65-F5344CB8AC3E}">
        <p14:creationId xmlns:p14="http://schemas.microsoft.com/office/powerpoint/2010/main" val="50147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21</a:t>
            </a:fld>
            <a:endParaRPr lang="en-US" dirty="0"/>
          </a:p>
        </p:txBody>
      </p:sp>
      <p:sp>
        <p:nvSpPr>
          <p:cNvPr id="3" name="Title 2"/>
          <p:cNvSpPr>
            <a:spLocks noGrp="1"/>
          </p:cNvSpPr>
          <p:nvPr>
            <p:ph type="title"/>
          </p:nvPr>
        </p:nvSpPr>
        <p:spPr/>
        <p:txBody>
          <a:bodyPr/>
          <a:lstStyle/>
          <a:p>
            <a:r>
              <a:rPr lang="da-DK" dirty="0"/>
              <a:t>Divisionsmetoden</a:t>
            </a:r>
          </a:p>
        </p:txBody>
      </p:sp>
      <p:sp>
        <p:nvSpPr>
          <p:cNvPr id="4" name="Text Placeholder 3"/>
          <p:cNvSpPr>
            <a:spLocks noGrp="1"/>
          </p:cNvSpPr>
          <p:nvPr>
            <p:ph type="body" sz="quarter" idx="12"/>
          </p:nvPr>
        </p:nvSpPr>
        <p:spPr>
          <a:xfrm>
            <a:off x="587375" y="1703540"/>
            <a:ext cx="10752512" cy="2240663"/>
          </a:xfrm>
        </p:spPr>
        <p:txBody>
          <a:bodyPr>
            <a:normAutofit/>
          </a:bodyPr>
          <a:lstStyle/>
          <a:p>
            <a:r>
              <a:rPr lang="da-DK" sz="1800" dirty="0"/>
              <a:t>Med divisionsmetoden lægger vi en nøgle </a:t>
            </a:r>
            <a:r>
              <a:rPr lang="da-DK" sz="1800" b="1" dirty="0"/>
              <a:t>k</a:t>
            </a:r>
            <a:r>
              <a:rPr lang="da-DK" sz="1800" dirty="0"/>
              <a:t> ind i en af </a:t>
            </a:r>
            <a:r>
              <a:rPr lang="da-DK" sz="1800" b="1" dirty="0"/>
              <a:t>m</a:t>
            </a:r>
            <a:r>
              <a:rPr lang="da-DK" sz="1800" dirty="0"/>
              <a:t> slots med udtrykket: </a:t>
            </a:r>
            <a:r>
              <a:rPr lang="da-DK" sz="2400" b="1" dirty="0"/>
              <a:t>h(k) </a:t>
            </a:r>
            <a:r>
              <a:rPr lang="da-DK" sz="2400" dirty="0"/>
              <a:t>=</a:t>
            </a:r>
            <a:r>
              <a:rPr lang="da-DK" sz="2400" b="1" dirty="0"/>
              <a:t> k mod m</a:t>
            </a:r>
            <a:endParaRPr lang="da-DK" sz="1800" b="1" dirty="0"/>
          </a:p>
          <a:p>
            <a:r>
              <a:rPr lang="da-DK" sz="1800" dirty="0"/>
              <a:t>Fungerer godt i praksis når </a:t>
            </a:r>
            <a:r>
              <a:rPr lang="da-DK" sz="1800" b="1" dirty="0"/>
              <a:t>m</a:t>
            </a:r>
            <a:r>
              <a:rPr lang="da-DK" sz="1800" dirty="0"/>
              <a:t> er et primtal, som ikke er for tæt på en 2-potens</a:t>
            </a:r>
            <a:br>
              <a:rPr lang="da-DK" sz="1800" dirty="0"/>
            </a:br>
            <a:r>
              <a:rPr lang="da-DK" sz="1800" dirty="0"/>
              <a:t>(se opgave 11.3-3 i CLRS)</a:t>
            </a:r>
          </a:p>
        </p:txBody>
      </p:sp>
      <p:sp>
        <p:nvSpPr>
          <p:cNvPr id="5" name="Text Placeholder 3"/>
          <p:cNvSpPr txBox="1">
            <a:spLocks/>
          </p:cNvSpPr>
          <p:nvPr/>
        </p:nvSpPr>
        <p:spPr>
          <a:xfrm>
            <a:off x="1460309" y="3220872"/>
            <a:ext cx="9996238" cy="3125337"/>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000" b="1" dirty="0"/>
              <a:t>Eksempel:</a:t>
            </a:r>
          </a:p>
          <a:p>
            <a:pPr>
              <a:buFont typeface="Arial" panose="020B0604020202020204" pitchFamily="34" charset="0"/>
              <a:buChar char="•"/>
            </a:pPr>
            <a:r>
              <a:rPr lang="da-DK" sz="2000" dirty="0"/>
              <a:t>Allokere en hash-</a:t>
            </a:r>
            <a:r>
              <a:rPr lang="da-DK" sz="2000" dirty="0" err="1"/>
              <a:t>tabell</a:t>
            </a:r>
            <a:r>
              <a:rPr lang="da-DK" sz="2000" dirty="0"/>
              <a:t> for n = 2000 </a:t>
            </a:r>
            <a:r>
              <a:rPr lang="da-DK" sz="2000" dirty="0" err="1"/>
              <a:t>char</a:t>
            </a:r>
            <a:r>
              <a:rPr lang="da-DK" sz="2000" dirty="0"/>
              <a:t> </a:t>
            </a:r>
            <a:r>
              <a:rPr lang="da-DK" sz="2000" dirty="0" err="1"/>
              <a:t>strings</a:t>
            </a:r>
            <a:endParaRPr lang="da-DK" sz="2000" dirty="0"/>
          </a:p>
          <a:p>
            <a:pPr>
              <a:buFont typeface="Arial" panose="020B0604020202020204" pitchFamily="34" charset="0"/>
              <a:buChar char="•"/>
            </a:pPr>
            <a:r>
              <a:rPr lang="da-DK" sz="2000" dirty="0"/>
              <a:t>Hvis vi tillader en load factor </a:t>
            </a:r>
            <a:r>
              <a:rPr lang="el-GR" sz="2000" b="1" i="1" dirty="0"/>
              <a:t>α</a:t>
            </a:r>
            <a:r>
              <a:rPr lang="da-DK" sz="2000" b="1" i="1" dirty="0"/>
              <a:t>=</a:t>
            </a:r>
            <a:r>
              <a:rPr lang="da-DK" sz="2000" b="1" dirty="0"/>
              <a:t>3</a:t>
            </a:r>
            <a:r>
              <a:rPr lang="da-DK" sz="2000" dirty="0"/>
              <a:t> elementer per søgning, kan vi, f.eks., bruge </a:t>
            </a:r>
            <a:r>
              <a:rPr lang="da-DK" sz="2000" b="1" dirty="0"/>
              <a:t>m = 701</a:t>
            </a:r>
            <a:endParaRPr lang="da-DK" sz="2000" dirty="0"/>
          </a:p>
          <a:p>
            <a:pPr lvl="1">
              <a:buFont typeface="Arial" panose="020B0604020202020204" pitchFamily="34" charset="0"/>
              <a:buChar char="•"/>
            </a:pPr>
            <a:r>
              <a:rPr lang="da-DK" sz="1800" b="1" dirty="0"/>
              <a:t>701 er et primtal, og tæt på 2000 / 3 = </a:t>
            </a:r>
            <a:r>
              <a:rPr lang="da-DK" sz="1800" dirty="0"/>
              <a:t>666,67</a:t>
            </a:r>
          </a:p>
          <a:p>
            <a:pPr lvl="1">
              <a:buFont typeface="Arial" panose="020B0604020202020204" pitchFamily="34" charset="0"/>
              <a:buChar char="•"/>
            </a:pPr>
            <a:r>
              <a:rPr lang="da-DK" sz="1800" b="1" dirty="0"/>
              <a:t>Ikke tæt på en </a:t>
            </a:r>
            <a:r>
              <a:rPr lang="da-DK" sz="1800" b="1" dirty="0" err="1"/>
              <a:t>toerpotens</a:t>
            </a:r>
            <a:endParaRPr lang="da-DK" sz="1800" b="1" dirty="0"/>
          </a:p>
          <a:p>
            <a:pPr lvl="2">
              <a:buFont typeface="Arial" panose="020B0604020202020204" pitchFamily="34" charset="0"/>
              <a:buChar char="•"/>
            </a:pPr>
            <a:r>
              <a:rPr lang="da-DK" sz="1600" b="1" dirty="0"/>
              <a:t>2^9 = 512 &lt; 701 &lt; 1024 = 2^10</a:t>
            </a:r>
          </a:p>
          <a:p>
            <a:pPr lvl="2">
              <a:buFont typeface="Arial" panose="020B0604020202020204" pitchFamily="34" charset="0"/>
              <a:buChar char="•"/>
            </a:pPr>
            <a:endParaRPr lang="da-DK" sz="1600" b="1" dirty="0"/>
          </a:p>
          <a:p>
            <a:pPr>
              <a:buFont typeface="Arial" panose="020B0604020202020204" pitchFamily="34" charset="0"/>
              <a:buChar char="•"/>
            </a:pPr>
            <a:endParaRPr lang="da-DK" sz="2000" dirty="0"/>
          </a:p>
          <a:p>
            <a:pPr marL="0" indent="0">
              <a:buNone/>
            </a:pPr>
            <a:endParaRPr lang="da-DK" sz="2000" dirty="0"/>
          </a:p>
        </p:txBody>
      </p:sp>
    </p:spTree>
    <p:extLst>
      <p:ext uri="{BB962C8B-B14F-4D97-AF65-F5344CB8AC3E}">
        <p14:creationId xmlns:p14="http://schemas.microsoft.com/office/powerpoint/2010/main" val="31687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22</a:t>
            </a:fld>
            <a:endParaRPr lang="en-US" dirty="0"/>
          </a:p>
        </p:txBody>
      </p:sp>
      <p:sp>
        <p:nvSpPr>
          <p:cNvPr id="3" name="Title 2"/>
          <p:cNvSpPr>
            <a:spLocks noGrp="1"/>
          </p:cNvSpPr>
          <p:nvPr>
            <p:ph type="title"/>
          </p:nvPr>
        </p:nvSpPr>
        <p:spPr>
          <a:xfrm>
            <a:off x="587374" y="370290"/>
            <a:ext cx="6304745" cy="1474385"/>
          </a:xfrm>
        </p:spPr>
        <p:txBody>
          <a:bodyPr/>
          <a:lstStyle/>
          <a:p>
            <a:r>
              <a:rPr lang="da-DK" dirty="0"/>
              <a:t>Multiplikationsmetoden</a:t>
            </a:r>
          </a:p>
        </p:txBody>
      </p:sp>
      <p:sp>
        <p:nvSpPr>
          <p:cNvPr id="4" name="Text Placeholder 3"/>
          <p:cNvSpPr>
            <a:spLocks noGrp="1"/>
          </p:cNvSpPr>
          <p:nvPr>
            <p:ph type="body" sz="quarter" idx="12"/>
          </p:nvPr>
        </p:nvSpPr>
        <p:spPr>
          <a:xfrm>
            <a:off x="587375" y="1340286"/>
            <a:ext cx="10752512" cy="4020854"/>
          </a:xfrm>
        </p:spPr>
        <p:txBody>
          <a:bodyPr>
            <a:normAutofit/>
          </a:bodyPr>
          <a:lstStyle/>
          <a:p>
            <a:r>
              <a:rPr lang="da-DK" sz="2000" dirty="0"/>
              <a:t>Med Multiplikationsmetoden lægger vi en nøgle </a:t>
            </a:r>
            <a:r>
              <a:rPr lang="da-DK" sz="2000" b="1" dirty="0"/>
              <a:t>k</a:t>
            </a:r>
            <a:r>
              <a:rPr lang="da-DK" sz="2000" dirty="0"/>
              <a:t> ind i en af </a:t>
            </a:r>
            <a:r>
              <a:rPr lang="da-DK" sz="2000" b="1" dirty="0"/>
              <a:t>m</a:t>
            </a:r>
            <a:r>
              <a:rPr lang="da-DK" sz="2000" dirty="0"/>
              <a:t> slots med udtrykket: </a:t>
            </a:r>
            <a:br>
              <a:rPr lang="da-DK" sz="2000" dirty="0"/>
            </a:br>
            <a:r>
              <a:rPr lang="da-DK" sz="2800" b="1" dirty="0"/>
              <a:t>h(k) </a:t>
            </a:r>
            <a:r>
              <a:rPr lang="da-DK" sz="2800" dirty="0"/>
              <a:t>=</a:t>
            </a:r>
            <a:r>
              <a:rPr lang="da-DK" sz="2800" b="1" dirty="0"/>
              <a:t> </a:t>
            </a:r>
            <a:r>
              <a:rPr lang="da-DK" sz="3200" b="1" dirty="0"/>
              <a:t>⌊m(kA - ⌊kA⌋)⌋</a:t>
            </a:r>
          </a:p>
          <a:p>
            <a:r>
              <a:rPr lang="da-DK" sz="2000" dirty="0"/>
              <a:t>Kræver en konstant </a:t>
            </a:r>
            <a:r>
              <a:rPr lang="da-DK" sz="2000" b="1" dirty="0"/>
              <a:t>A ∈ (0,1)</a:t>
            </a:r>
            <a:r>
              <a:rPr lang="da-DK" sz="2000" dirty="0"/>
              <a:t> </a:t>
            </a:r>
            <a:endParaRPr lang="da-DK" sz="2000" b="1" dirty="0"/>
          </a:p>
          <a:p>
            <a:r>
              <a:rPr lang="da-DK" sz="2000" dirty="0"/>
              <a:t>Fordel: Antallet slots </a:t>
            </a:r>
            <a:r>
              <a:rPr lang="da-DK" sz="2000" b="1" dirty="0"/>
              <a:t>m</a:t>
            </a:r>
            <a:r>
              <a:rPr lang="da-DK" sz="2000" dirty="0"/>
              <a:t> spiller ingen stor rolle. </a:t>
            </a:r>
          </a:p>
          <a:p>
            <a:pPr lvl="1"/>
            <a:r>
              <a:rPr lang="da-DK" sz="1800" dirty="0"/>
              <a:t>Tit en </a:t>
            </a:r>
            <a:r>
              <a:rPr lang="da-DK" sz="1800" dirty="0" err="1"/>
              <a:t>toerpotens</a:t>
            </a:r>
            <a:r>
              <a:rPr lang="da-DK" sz="1800" dirty="0"/>
              <a:t>, </a:t>
            </a:r>
            <a:r>
              <a:rPr lang="da-DK" sz="1800" dirty="0" err="1"/>
              <a:t>f.eks</a:t>
            </a:r>
            <a:r>
              <a:rPr lang="da-DK" sz="1800" dirty="0"/>
              <a:t> </a:t>
            </a:r>
            <a:r>
              <a:rPr lang="da-DK" sz="1800" i="1" dirty="0"/>
              <a:t>m </a:t>
            </a:r>
            <a:r>
              <a:rPr lang="da-DK" sz="1800" dirty="0"/>
              <a:t>= 2^p for en p ∈ ℕ )</a:t>
            </a:r>
          </a:p>
        </p:txBody>
      </p:sp>
    </p:spTree>
    <p:extLst>
      <p:ext uri="{BB962C8B-B14F-4D97-AF65-F5344CB8AC3E}">
        <p14:creationId xmlns:p14="http://schemas.microsoft.com/office/powerpoint/2010/main" val="36809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23</a:t>
            </a:fld>
            <a:endParaRPr lang="en-US" dirty="0"/>
          </a:p>
        </p:txBody>
      </p:sp>
      <p:sp>
        <p:nvSpPr>
          <p:cNvPr id="3" name="Title 2"/>
          <p:cNvSpPr>
            <a:spLocks noGrp="1"/>
          </p:cNvSpPr>
          <p:nvPr>
            <p:ph type="title"/>
          </p:nvPr>
        </p:nvSpPr>
        <p:spPr>
          <a:xfrm>
            <a:off x="587374" y="160412"/>
            <a:ext cx="10016458" cy="1684263"/>
          </a:xfrm>
        </p:spPr>
        <p:txBody>
          <a:bodyPr/>
          <a:lstStyle/>
          <a:p>
            <a:r>
              <a:rPr lang="da-DK" dirty="0"/>
              <a:t>Case 1: </a:t>
            </a:r>
            <a:r>
              <a:rPr lang="da-DK" dirty="0" err="1"/>
              <a:t>Hashingfunktioner</a:t>
            </a:r>
            <a:br>
              <a:rPr lang="da-DK" dirty="0"/>
            </a:br>
            <a:r>
              <a:rPr lang="da-DK" dirty="0"/>
              <a:t>(40 min)</a:t>
            </a:r>
          </a:p>
        </p:txBody>
      </p:sp>
      <p:sp>
        <p:nvSpPr>
          <p:cNvPr id="4" name="Text Placeholder 3"/>
          <p:cNvSpPr>
            <a:spLocks noGrp="1"/>
          </p:cNvSpPr>
          <p:nvPr>
            <p:ph type="body" sz="quarter" idx="12"/>
          </p:nvPr>
        </p:nvSpPr>
        <p:spPr>
          <a:xfrm>
            <a:off x="407055" y="1371600"/>
            <a:ext cx="6689070" cy="4838699"/>
          </a:xfrm>
        </p:spPr>
        <p:txBody>
          <a:bodyPr>
            <a:noAutofit/>
          </a:bodyPr>
          <a:lstStyle/>
          <a:p>
            <a:r>
              <a:rPr lang="da-DK" sz="1400" dirty="0"/>
              <a:t>Opfylder divisionsmetoden </a:t>
            </a:r>
            <a:r>
              <a:rPr lang="da-DK" sz="1400" b="1" dirty="0"/>
              <a:t>Simple Uniform </a:t>
            </a:r>
            <a:r>
              <a:rPr lang="da-DK" sz="1400" b="1" dirty="0" err="1"/>
              <a:t>Hashing</a:t>
            </a:r>
            <a:r>
              <a:rPr lang="da-DK" sz="1400" dirty="0"/>
              <a:t>? </a:t>
            </a:r>
            <a:r>
              <a:rPr lang="da-DK" sz="1400" b="1" dirty="0"/>
              <a:t>h(k) </a:t>
            </a:r>
            <a:r>
              <a:rPr lang="da-DK" sz="1400" dirty="0"/>
              <a:t>=</a:t>
            </a:r>
            <a:r>
              <a:rPr lang="da-DK" sz="1400" b="1" dirty="0"/>
              <a:t> k mod m</a:t>
            </a:r>
            <a:endParaRPr lang="da-DK" sz="1400" dirty="0"/>
          </a:p>
          <a:p>
            <a:pPr lvl="1"/>
            <a:r>
              <a:rPr lang="da-DK" sz="1200" b="1" dirty="0"/>
              <a:t>Hvordan fordeles slots hvis vi vil </a:t>
            </a:r>
            <a:r>
              <a:rPr lang="da-DK" sz="1200" b="1" dirty="0" err="1"/>
              <a:t>hashe</a:t>
            </a:r>
            <a:r>
              <a:rPr lang="da-DK" sz="1200" b="1" dirty="0"/>
              <a:t> tallene 1-9, med m = 3?</a:t>
            </a:r>
          </a:p>
          <a:p>
            <a:r>
              <a:rPr lang="da-DK" sz="1400" dirty="0"/>
              <a:t>I er softwareudviklere på en app der alle brugere gemmes i en database med brug af en hash. </a:t>
            </a:r>
            <a:r>
              <a:rPr lang="da-DK" sz="1400" dirty="0" err="1"/>
              <a:t>CEOen</a:t>
            </a:r>
            <a:r>
              <a:rPr lang="da-DK" sz="1400" dirty="0"/>
              <a:t> insisterer på at de bokstaver der indgår i brugerens fornavn på en eller anden måde bruges i hash-funktionen. Giv en (eller flere) procedurer </a:t>
            </a:r>
            <a:r>
              <a:rPr lang="da-DK" sz="1400" b="1" dirty="0"/>
              <a:t>"</a:t>
            </a:r>
            <a:r>
              <a:rPr lang="da-DK" sz="1400" b="1" dirty="0" err="1"/>
              <a:t>NameHash</a:t>
            </a:r>
            <a:r>
              <a:rPr lang="da-DK" sz="1400" b="1" dirty="0"/>
              <a:t>(fornavn)"</a:t>
            </a:r>
            <a:r>
              <a:rPr lang="da-DK" sz="1400" dirty="0"/>
              <a:t> der beskriver hash-funktioner, der så godt som muligt opfylder Simple Uniform </a:t>
            </a:r>
            <a:r>
              <a:rPr lang="da-DK" sz="1400" dirty="0" err="1"/>
              <a:t>Hashing</a:t>
            </a:r>
            <a:r>
              <a:rPr lang="da-DK" sz="1400" dirty="0"/>
              <a:t>, og tilfredsstiller </a:t>
            </a:r>
            <a:r>
              <a:rPr lang="da-DK" sz="1400" dirty="0" err="1"/>
              <a:t>CEOen</a:t>
            </a:r>
            <a:r>
              <a:rPr lang="da-DK" sz="1400" dirty="0"/>
              <a:t>.</a:t>
            </a:r>
          </a:p>
          <a:p>
            <a:pPr lvl="1"/>
            <a:r>
              <a:rPr lang="da-DK" sz="1200" b="1" dirty="0"/>
              <a:t>Bonus: Dersom funktionen er godt beskrevet, kan jeg lige nå at plotte det for jer i pausen :)</a:t>
            </a:r>
          </a:p>
          <a:p>
            <a:pPr lvl="1"/>
            <a:r>
              <a:rPr lang="da-DK" sz="1200" b="1" dirty="0"/>
              <a:t>Bonus 2: Dersom funktionen også fungerer godt, kan vi bruge den i gruppeinddeling næste gang! 🤯🤯🤯</a:t>
            </a:r>
            <a:endParaRPr lang="da-DK" sz="1200" dirty="0"/>
          </a:p>
          <a:p>
            <a:r>
              <a:rPr lang="da-DK" sz="1400" dirty="0"/>
              <a:t>Hvilke ulemper har jeres metode? </a:t>
            </a:r>
          </a:p>
          <a:p>
            <a:r>
              <a:rPr lang="da-DK" sz="1400" dirty="0"/>
              <a:t>Kan vi bruge metoden for at sikre os jævnt fordelte </a:t>
            </a:r>
            <a:r>
              <a:rPr lang="da-DK" sz="1400" b="1" dirty="0"/>
              <a:t>case</a:t>
            </a:r>
            <a:r>
              <a:rPr lang="da-DK" sz="1400" dirty="0"/>
              <a:t> grupper?</a:t>
            </a:r>
          </a:p>
          <a:p>
            <a:r>
              <a:rPr lang="da-DK" sz="1400" dirty="0"/>
              <a:t>Det er svært at vide om Simple Uniform </a:t>
            </a:r>
            <a:r>
              <a:rPr lang="da-DK" sz="1400" dirty="0" err="1"/>
              <a:t>Hashing</a:t>
            </a:r>
            <a:r>
              <a:rPr lang="da-DK" sz="1400" dirty="0"/>
              <a:t> opfyldes. Hvis i har tid, kan i implementere hash-funktionen, beregne den for hvert navn i listen, og plotte fordelingen (udgår fra uniform navnefordeling)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262" y="3210199"/>
            <a:ext cx="4926984" cy="3149206"/>
          </a:xfrm>
          <a:prstGeom prst="rect">
            <a:avLst/>
          </a:prstGeom>
        </p:spPr>
      </p:pic>
      <p:sp>
        <p:nvSpPr>
          <p:cNvPr id="6" name="Rectangle 5"/>
          <p:cNvSpPr/>
          <p:nvPr/>
        </p:nvSpPr>
        <p:spPr>
          <a:xfrm>
            <a:off x="9085951" y="6304993"/>
            <a:ext cx="1223412" cy="369332"/>
          </a:xfrm>
          <a:prstGeom prst="rect">
            <a:avLst/>
          </a:prstGeom>
        </p:spPr>
        <p:txBody>
          <a:bodyPr wrap="none">
            <a:spAutoFit/>
          </a:bodyPr>
          <a:lstStyle/>
          <a:p>
            <a:r>
              <a:rPr lang="da-DK" b="1" dirty="0"/>
              <a:t>N vokaler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757" y="160412"/>
            <a:ext cx="4801351" cy="3149206"/>
          </a:xfrm>
          <a:prstGeom prst="rect">
            <a:avLst/>
          </a:prstGeom>
        </p:spPr>
      </p:pic>
    </p:spTree>
    <p:extLst>
      <p:ext uri="{BB962C8B-B14F-4D97-AF65-F5344CB8AC3E}">
        <p14:creationId xmlns:p14="http://schemas.microsoft.com/office/powerpoint/2010/main" val="285578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24</a:t>
            </a:fld>
            <a:endParaRPr lang="en-US" dirty="0"/>
          </a:p>
        </p:txBody>
      </p:sp>
      <p:sp>
        <p:nvSpPr>
          <p:cNvPr id="3" name="Title 2"/>
          <p:cNvSpPr>
            <a:spLocks noGrp="1"/>
          </p:cNvSpPr>
          <p:nvPr>
            <p:ph type="title"/>
          </p:nvPr>
        </p:nvSpPr>
        <p:spPr>
          <a:xfrm>
            <a:off x="587374" y="370290"/>
            <a:ext cx="7678802" cy="1474385"/>
          </a:xfrm>
        </p:spPr>
        <p:txBody>
          <a:bodyPr/>
          <a:lstStyle/>
          <a:p>
            <a:r>
              <a:rPr lang="da-DK" dirty="0"/>
              <a:t>Case Time – Arbejde frem til ~40 min ?????</a:t>
            </a:r>
          </a:p>
        </p:txBody>
      </p:sp>
      <p:sp>
        <p:nvSpPr>
          <p:cNvPr id="4" name="Text Placeholder 3"/>
          <p:cNvSpPr>
            <a:spLocks noGrp="1"/>
          </p:cNvSpPr>
          <p:nvPr>
            <p:ph type="body" sz="quarter" idx="12"/>
          </p:nvPr>
        </p:nvSpPr>
        <p:spPr>
          <a:xfrm>
            <a:off x="301925" y="2065337"/>
            <a:ext cx="5794075" cy="3703696"/>
          </a:xfrm>
        </p:spPr>
        <p:txBody>
          <a:bodyPr>
            <a:normAutofit/>
          </a:bodyPr>
          <a:lstStyle/>
          <a:p>
            <a:r>
              <a:rPr lang="da-DK" sz="2000" dirty="0"/>
              <a:t>Dagens funktion for case-gruppedannelse: </a:t>
            </a:r>
          </a:p>
          <a:p>
            <a:pPr lvl="1"/>
            <a:r>
              <a:rPr lang="da-DK" sz="1800" dirty="0"/>
              <a:t>Vidensdeling på tværs af grupper</a:t>
            </a:r>
          </a:p>
          <a:p>
            <a:r>
              <a:rPr lang="da-DK" sz="2000" dirty="0"/>
              <a:t>Svar via Google Forms</a:t>
            </a:r>
          </a:p>
          <a:p>
            <a:pPr lvl="1"/>
            <a:r>
              <a:rPr lang="da-DK" sz="1800" dirty="0" err="1"/>
              <a:t>Ett</a:t>
            </a:r>
            <a:r>
              <a:rPr lang="da-DK" sz="1800" dirty="0"/>
              <a:t> svar per gruppe</a:t>
            </a:r>
          </a:p>
        </p:txBody>
      </p:sp>
      <p:sp>
        <p:nvSpPr>
          <p:cNvPr id="5" name="Text Placeholder 3">
            <a:extLst>
              <a:ext uri="{FF2B5EF4-FFF2-40B4-BE49-F238E27FC236}">
                <a16:creationId xmlns:a16="http://schemas.microsoft.com/office/drawing/2014/main" id="{641E054F-4598-428B-BF46-AD44E0D66064}"/>
              </a:ext>
            </a:extLst>
          </p:cNvPr>
          <p:cNvSpPr txBox="1">
            <a:spLocks/>
          </p:cNvSpPr>
          <p:nvPr/>
        </p:nvSpPr>
        <p:spPr>
          <a:xfrm>
            <a:off x="5695950" y="1581388"/>
            <a:ext cx="6320790" cy="1425634"/>
          </a:xfrm>
          <a:prstGeom prst="rect">
            <a:avLst/>
          </a:prstGeom>
        </p:spPr>
        <p:txBody>
          <a:bodyPr vert="horz" lIns="0" tIns="45720" rIns="0" bIns="45720" rtlCol="0">
            <a:norm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err="1"/>
              <a:t>gr.nummer</a:t>
            </a:r>
            <a:r>
              <a:rPr lang="da-DK" sz="2400" b="1" dirty="0"/>
              <a:t> = fødselsdag % 5</a:t>
            </a:r>
            <a:br>
              <a:rPr lang="da-DK" sz="2400" b="1" dirty="0"/>
            </a:br>
            <a:r>
              <a:rPr lang="da-DK" sz="2400" b="1" dirty="0"/>
              <a:t>F.eks.: d. 21. marts -&gt; 21 % 5 = 1 </a:t>
            </a:r>
          </a:p>
        </p:txBody>
      </p:sp>
      <p:sp>
        <p:nvSpPr>
          <p:cNvPr id="6" name="Text Placeholder 3">
            <a:extLst>
              <a:ext uri="{FF2B5EF4-FFF2-40B4-BE49-F238E27FC236}">
                <a16:creationId xmlns:a16="http://schemas.microsoft.com/office/drawing/2014/main" id="{05F9C345-1351-4107-A205-A8B7AA84B34A}"/>
              </a:ext>
            </a:extLst>
          </p:cNvPr>
          <p:cNvSpPr txBox="1">
            <a:spLocks/>
          </p:cNvSpPr>
          <p:nvPr/>
        </p:nvSpPr>
        <p:spPr>
          <a:xfrm>
            <a:off x="873109" y="5324795"/>
            <a:ext cx="10752512" cy="1425633"/>
          </a:xfrm>
          <a:prstGeom prst="rect">
            <a:avLst/>
          </a:prstGeom>
          <a:solidFill>
            <a:schemeClr val="bg1"/>
          </a:solidFill>
        </p:spPr>
        <p:txBody>
          <a:bodyPr vert="horz" lIns="0" tIns="45720" rIns="0" bIns="45720" rtlCol="0">
            <a:normAutofit fontScale="92500"/>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0" dirty="0"/>
              <a:t>tinyurl.com/alg-f06-case1</a:t>
            </a:r>
          </a:p>
        </p:txBody>
      </p:sp>
      <p:pic>
        <p:nvPicPr>
          <p:cNvPr id="7" name="Picture 6" descr="A person and person&#10;&#10;Description automatically generated with medium confidence">
            <a:extLst>
              <a:ext uri="{FF2B5EF4-FFF2-40B4-BE49-F238E27FC236}">
                <a16:creationId xmlns:a16="http://schemas.microsoft.com/office/drawing/2014/main" id="{BADAFD49-0A6C-4C7D-A04D-EC0D53B469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10" y="2514679"/>
            <a:ext cx="5387483" cy="3052907"/>
          </a:xfrm>
          <a:prstGeom prst="rect">
            <a:avLst/>
          </a:prstGeom>
        </p:spPr>
      </p:pic>
    </p:spTree>
    <p:extLst>
      <p:ext uri="{BB962C8B-B14F-4D97-AF65-F5344CB8AC3E}">
        <p14:creationId xmlns:p14="http://schemas.microsoft.com/office/powerpoint/2010/main" val="37984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9DF05-6C73-4895-B834-A2E847D2D242}"/>
              </a:ext>
            </a:extLst>
          </p:cNvPr>
          <p:cNvSpPr>
            <a:spLocks noGrp="1"/>
          </p:cNvSpPr>
          <p:nvPr>
            <p:ph type="sldNum" sz="quarter" idx="4"/>
          </p:nvPr>
        </p:nvSpPr>
        <p:spPr/>
        <p:txBody>
          <a:bodyPr/>
          <a:lstStyle/>
          <a:p>
            <a:fld id="{D8D877B3-D348-4611-9BDB-C5374591D951}" type="slidenum">
              <a:rPr lang="en-US" smtClean="0"/>
              <a:pPr/>
              <a:t>25</a:t>
            </a:fld>
            <a:endParaRPr lang="en-US" dirty="0"/>
          </a:p>
        </p:txBody>
      </p:sp>
      <p:sp>
        <p:nvSpPr>
          <p:cNvPr id="3" name="Title 2">
            <a:extLst>
              <a:ext uri="{FF2B5EF4-FFF2-40B4-BE49-F238E27FC236}">
                <a16:creationId xmlns:a16="http://schemas.microsoft.com/office/drawing/2014/main" id="{59C30030-0DF4-45F7-A2BB-52954DA062E8}"/>
              </a:ext>
            </a:extLst>
          </p:cNvPr>
          <p:cNvSpPr>
            <a:spLocks noGrp="1"/>
          </p:cNvSpPr>
          <p:nvPr>
            <p:ph type="title"/>
          </p:nvPr>
        </p:nvSpPr>
        <p:spPr/>
        <p:txBody>
          <a:bodyPr/>
          <a:lstStyle/>
          <a:p>
            <a:endParaRPr lang="da-DK"/>
          </a:p>
        </p:txBody>
      </p:sp>
      <p:sp>
        <p:nvSpPr>
          <p:cNvPr id="4" name="Text Placeholder 3">
            <a:extLst>
              <a:ext uri="{FF2B5EF4-FFF2-40B4-BE49-F238E27FC236}">
                <a16:creationId xmlns:a16="http://schemas.microsoft.com/office/drawing/2014/main" id="{D5301E93-C668-488D-9CC0-594C1CF4E6CE}"/>
              </a:ext>
            </a:extLst>
          </p:cNvPr>
          <p:cNvSpPr>
            <a:spLocks noGrp="1"/>
          </p:cNvSpPr>
          <p:nvPr>
            <p:ph type="body" sz="quarter" idx="12"/>
          </p:nvPr>
        </p:nvSpPr>
        <p:spPr/>
        <p:txBody>
          <a:bodyPr/>
          <a:lstStyle/>
          <a:p>
            <a:endParaRPr lang="da-DK"/>
          </a:p>
        </p:txBody>
      </p:sp>
      <p:pic>
        <p:nvPicPr>
          <p:cNvPr id="5" name="Picture 4">
            <a:extLst>
              <a:ext uri="{FF2B5EF4-FFF2-40B4-BE49-F238E27FC236}">
                <a16:creationId xmlns:a16="http://schemas.microsoft.com/office/drawing/2014/main" id="{D786AA2C-F9C0-48AD-A724-4EADAE79E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415" y="706805"/>
            <a:ext cx="8843275" cy="5848351"/>
          </a:xfrm>
          <a:prstGeom prst="rect">
            <a:avLst/>
          </a:prstGeom>
        </p:spPr>
      </p:pic>
    </p:spTree>
    <p:extLst>
      <p:ext uri="{BB962C8B-B14F-4D97-AF65-F5344CB8AC3E}">
        <p14:creationId xmlns:p14="http://schemas.microsoft.com/office/powerpoint/2010/main" val="233326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26</a:t>
            </a:fld>
            <a:endParaRPr lang="en-US" dirty="0"/>
          </a:p>
        </p:txBody>
      </p:sp>
      <p:sp>
        <p:nvSpPr>
          <p:cNvPr id="3" name="Title 2"/>
          <p:cNvSpPr>
            <a:spLocks noGrp="1"/>
          </p:cNvSpPr>
          <p:nvPr>
            <p:ph type="title"/>
          </p:nvPr>
        </p:nvSpPr>
        <p:spPr/>
        <p:txBody>
          <a:bodyPr/>
          <a:lstStyle/>
          <a:p>
            <a:r>
              <a:rPr lang="da-DK" dirty="0"/>
              <a:t>Open </a:t>
            </a:r>
            <a:r>
              <a:rPr lang="da-DK" dirty="0" err="1"/>
              <a:t>Addressing</a:t>
            </a:r>
            <a:endParaRPr lang="da-DK" dirty="0"/>
          </a:p>
        </p:txBody>
      </p:sp>
      <p:sp>
        <p:nvSpPr>
          <p:cNvPr id="4" name="Text Placeholder 3"/>
          <p:cNvSpPr>
            <a:spLocks noGrp="1"/>
          </p:cNvSpPr>
          <p:nvPr>
            <p:ph type="body" sz="quarter" idx="12"/>
          </p:nvPr>
        </p:nvSpPr>
        <p:spPr>
          <a:xfrm>
            <a:off x="388308" y="2065337"/>
            <a:ext cx="11674256" cy="3703696"/>
          </a:xfrm>
        </p:spPr>
        <p:txBody>
          <a:bodyPr>
            <a:normAutofit/>
          </a:bodyPr>
          <a:lstStyle/>
          <a:p>
            <a:r>
              <a:rPr lang="da-DK" sz="2400" dirty="0"/>
              <a:t>I Open </a:t>
            </a:r>
            <a:r>
              <a:rPr lang="da-DK" sz="2400" dirty="0" err="1"/>
              <a:t>Addressing</a:t>
            </a:r>
            <a:r>
              <a:rPr lang="da-DK" sz="2400" dirty="0"/>
              <a:t> opbevares elementer direkte i hash-tabellen </a:t>
            </a:r>
            <a:r>
              <a:rPr lang="da-DK" sz="2400" b="1" dirty="0"/>
              <a:t>T</a:t>
            </a:r>
            <a:endParaRPr lang="da-DK" sz="2400" dirty="0"/>
          </a:p>
          <a:p>
            <a:pPr lvl="1"/>
            <a:r>
              <a:rPr lang="da-DK" sz="2000" dirty="0"/>
              <a:t>Hver slot indeholder et element, eller Nil</a:t>
            </a:r>
          </a:p>
          <a:p>
            <a:r>
              <a:rPr lang="da-DK" sz="2400" dirty="0"/>
              <a:t>I modsætning til </a:t>
            </a:r>
            <a:r>
              <a:rPr lang="da-DK" sz="2400" dirty="0" err="1"/>
              <a:t>chaining</a:t>
            </a:r>
            <a:r>
              <a:rPr lang="da-DK" sz="2400" dirty="0"/>
              <a:t>, opbevares ingen liste eller elementer udenfor T</a:t>
            </a:r>
          </a:p>
          <a:p>
            <a:pPr lvl="1"/>
            <a:r>
              <a:rPr lang="da-DK" sz="2000" dirty="0"/>
              <a:t>Hash-tabelen har en begrænset størrelse, og kan altså blive fuld</a:t>
            </a:r>
          </a:p>
          <a:p>
            <a:pPr lvl="1"/>
            <a:r>
              <a:rPr lang="da-DK" sz="2000" dirty="0"/>
              <a:t>Load factor </a:t>
            </a:r>
            <a:r>
              <a:rPr lang="el-GR" sz="2000" b="1" i="1" dirty="0"/>
              <a:t>α </a:t>
            </a:r>
            <a:r>
              <a:rPr lang="da-DK" sz="2000" b="1" dirty="0"/>
              <a:t>&lt;= 1</a:t>
            </a:r>
            <a:r>
              <a:rPr lang="da-DK" sz="2000" dirty="0"/>
              <a:t>, eftersom </a:t>
            </a:r>
            <a:r>
              <a:rPr lang="da-DK" sz="2000" b="1" dirty="0"/>
              <a:t>m</a:t>
            </a:r>
            <a:r>
              <a:rPr lang="da-DK" sz="2000" dirty="0"/>
              <a:t> (antal slots) </a:t>
            </a:r>
            <a:r>
              <a:rPr lang="da-DK" sz="2000" b="1" dirty="0"/>
              <a:t>&gt;= n</a:t>
            </a:r>
            <a:r>
              <a:rPr lang="da-DK" sz="2000" dirty="0"/>
              <a:t> (antal elementer)</a:t>
            </a:r>
          </a:p>
          <a:p>
            <a:pPr lvl="1"/>
            <a:r>
              <a:rPr lang="da-DK" sz="2000" dirty="0"/>
              <a:t>Pointers undgås helt -&gt; Flere slots med samme mængde plads</a:t>
            </a:r>
          </a:p>
        </p:txBody>
      </p:sp>
    </p:spTree>
    <p:extLst>
      <p:ext uri="{BB962C8B-B14F-4D97-AF65-F5344CB8AC3E}">
        <p14:creationId xmlns:p14="http://schemas.microsoft.com/office/powerpoint/2010/main" val="300379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27</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Kollisioner</a:t>
            </a:r>
          </a:p>
        </p:txBody>
      </p:sp>
      <p:sp>
        <p:nvSpPr>
          <p:cNvPr id="4" name="Text Placeholder 3"/>
          <p:cNvSpPr>
            <a:spLocks noGrp="1"/>
          </p:cNvSpPr>
          <p:nvPr>
            <p:ph type="body" sz="quarter" idx="12"/>
          </p:nvPr>
        </p:nvSpPr>
        <p:spPr/>
        <p:txBody>
          <a:bodyPr>
            <a:normAutofit/>
          </a:bodyPr>
          <a:lstStyle/>
          <a:p>
            <a:r>
              <a:rPr lang="da-DK" sz="2000" dirty="0"/>
              <a:t>For at gøre </a:t>
            </a:r>
            <a:r>
              <a:rPr lang="da-DK" sz="2000" dirty="0" err="1"/>
              <a:t>insertion</a:t>
            </a:r>
            <a:r>
              <a:rPr lang="da-DK" sz="2000" dirty="0"/>
              <a:t> i open </a:t>
            </a:r>
            <a:r>
              <a:rPr lang="da-DK" sz="2000" dirty="0" err="1"/>
              <a:t>addressing</a:t>
            </a:r>
            <a:r>
              <a:rPr lang="da-DK" sz="2000" dirty="0"/>
              <a:t>, undersøger vi tabellen successivt </a:t>
            </a:r>
            <a:br>
              <a:rPr lang="da-DK" sz="2000" dirty="0"/>
            </a:br>
            <a:r>
              <a:rPr lang="da-DK" sz="2000" dirty="0"/>
              <a:t>med en </a:t>
            </a:r>
            <a:r>
              <a:rPr lang="da-DK" sz="2000" b="1" dirty="0"/>
              <a:t>probe</a:t>
            </a:r>
            <a:r>
              <a:rPr lang="da-DK" sz="2000" dirty="0"/>
              <a:t> indtil vi finder en tom slot</a:t>
            </a:r>
          </a:p>
          <a:p>
            <a:r>
              <a:rPr lang="da-DK" sz="2000" dirty="0"/>
              <a:t>I stedet for at bruge en lineær rækkefælge (0, 1, 2, …, m-1), afhænger rækkefølgen af </a:t>
            </a:r>
            <a:r>
              <a:rPr lang="da-DK" sz="2000" b="1" dirty="0" err="1"/>
              <a:t>key</a:t>
            </a:r>
            <a:endParaRPr lang="da-DK" sz="2000" dirty="0"/>
          </a:p>
          <a:p>
            <a:r>
              <a:rPr lang="da-DK" sz="2000" dirty="0"/>
              <a:t>Vi udvider hash-funktionen </a:t>
            </a:r>
            <a:r>
              <a:rPr lang="da-DK" sz="2000" i="1" dirty="0"/>
              <a:t>h</a:t>
            </a:r>
            <a:r>
              <a:rPr lang="da-DK" sz="2000" dirty="0"/>
              <a:t> til at </a:t>
            </a:r>
            <a:r>
              <a:rPr lang="da-DK" sz="2000" b="1" dirty="0"/>
              <a:t>inkludere </a:t>
            </a:r>
            <a:r>
              <a:rPr lang="da-DK" sz="2000" b="1" dirty="0" err="1"/>
              <a:t>probe</a:t>
            </a:r>
            <a:r>
              <a:rPr lang="da-DK" sz="2000" b="1" dirty="0"/>
              <a:t>-nummeret</a:t>
            </a:r>
            <a:r>
              <a:rPr lang="da-DK" sz="2000" dirty="0"/>
              <a:t> som en input:</a:t>
            </a:r>
          </a:p>
          <a:p>
            <a:pPr lvl="1"/>
            <a:r>
              <a:rPr lang="da-DK" sz="1800" dirty="0"/>
              <a:t>H: U x {0, 1, …, m-1} → {0, 1, …, m-1}</a:t>
            </a:r>
          </a:p>
          <a:p>
            <a:r>
              <a:rPr lang="da-DK" sz="2000" b="1" dirty="0"/>
              <a:t>Probe-sekvensen</a:t>
            </a:r>
            <a:r>
              <a:rPr lang="da-DK" sz="2000" dirty="0"/>
              <a:t> ⟨</a:t>
            </a:r>
            <a:r>
              <a:rPr lang="da-DK" sz="2000" i="1" dirty="0"/>
              <a:t>h</a:t>
            </a:r>
            <a:r>
              <a:rPr lang="da-DK" sz="2000" dirty="0"/>
              <a:t>(</a:t>
            </a:r>
            <a:r>
              <a:rPr lang="da-DK" sz="2000" i="1" dirty="0"/>
              <a:t>k</a:t>
            </a:r>
            <a:r>
              <a:rPr lang="da-DK" sz="2000" dirty="0"/>
              <a:t>,0), </a:t>
            </a:r>
            <a:r>
              <a:rPr lang="da-DK" sz="2000" i="1" dirty="0"/>
              <a:t>h</a:t>
            </a:r>
            <a:r>
              <a:rPr lang="da-DK" sz="2000" dirty="0"/>
              <a:t>(</a:t>
            </a:r>
            <a:r>
              <a:rPr lang="da-DK" sz="2000" i="1" dirty="0"/>
              <a:t>k</a:t>
            </a:r>
            <a:r>
              <a:rPr lang="da-DK" sz="2000" dirty="0"/>
              <a:t>,1),…, </a:t>
            </a:r>
            <a:r>
              <a:rPr lang="da-DK" sz="2000" i="1" dirty="0"/>
              <a:t>h</a:t>
            </a:r>
            <a:r>
              <a:rPr lang="da-DK" sz="2000" dirty="0"/>
              <a:t>(</a:t>
            </a:r>
            <a:r>
              <a:rPr lang="da-DK" sz="2000" i="1" dirty="0" err="1"/>
              <a:t>k</a:t>
            </a:r>
            <a:r>
              <a:rPr lang="da-DK" sz="2000" dirty="0" err="1"/>
              <a:t>,</a:t>
            </a:r>
            <a:r>
              <a:rPr lang="da-DK" sz="2000" i="1" dirty="0" err="1"/>
              <a:t>m</a:t>
            </a:r>
            <a:r>
              <a:rPr lang="da-DK" sz="2000" i="1" dirty="0"/>
              <a:t> </a:t>
            </a:r>
            <a:r>
              <a:rPr lang="da-DK" sz="2000" dirty="0"/>
              <a:t>− 1)⟩ </a:t>
            </a:r>
            <a:r>
              <a:rPr lang="da-DK" sz="2000" b="1" dirty="0"/>
              <a:t>skal</a:t>
            </a:r>
            <a:r>
              <a:rPr lang="da-DK" sz="2000" dirty="0"/>
              <a:t> være en </a:t>
            </a:r>
            <a:r>
              <a:rPr lang="da-DK" sz="2000" dirty="0" err="1"/>
              <a:t>permutering</a:t>
            </a:r>
            <a:r>
              <a:rPr lang="da-DK" sz="2000" dirty="0"/>
              <a:t> af ⟨0,1,…,</a:t>
            </a:r>
            <a:r>
              <a:rPr lang="da-DK" sz="2000" i="1" dirty="0"/>
              <a:t>m-1</a:t>
            </a:r>
            <a:r>
              <a:rPr lang="da-DK" sz="2000" dirty="0"/>
              <a:t>⟩, sådan at hver slot til sidst undersøges som en mulig slot for </a:t>
            </a:r>
            <a:r>
              <a:rPr lang="da-DK" sz="2000" b="1" dirty="0"/>
              <a:t>k</a:t>
            </a:r>
            <a:endParaRPr lang="da-DK" sz="2000" dirty="0"/>
          </a:p>
          <a:p>
            <a:pPr marL="0" indent="0">
              <a:buNone/>
            </a:pPr>
            <a:endParaRPr lang="da-DK" sz="2000" dirty="0"/>
          </a:p>
        </p:txBody>
      </p:sp>
    </p:spTree>
    <p:extLst>
      <p:ext uri="{BB962C8B-B14F-4D97-AF65-F5344CB8AC3E}">
        <p14:creationId xmlns:p14="http://schemas.microsoft.com/office/powerpoint/2010/main" val="218310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28</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a:t>
            </a:r>
            <a:r>
              <a:rPr lang="da-DK" dirty="0" err="1"/>
              <a:t>Insertion</a:t>
            </a:r>
            <a:endParaRPr lang="da-DK" dirty="0"/>
          </a:p>
        </p:txBody>
      </p:sp>
      <p:pic>
        <p:nvPicPr>
          <p:cNvPr id="5" name="Picture 4"/>
          <p:cNvPicPr>
            <a:picLocks noChangeAspect="1"/>
          </p:cNvPicPr>
          <p:nvPr/>
        </p:nvPicPr>
        <p:blipFill>
          <a:blip r:embed="rId2"/>
          <a:stretch>
            <a:fillRect/>
          </a:stretch>
        </p:blipFill>
        <p:spPr>
          <a:xfrm>
            <a:off x="587374" y="1989872"/>
            <a:ext cx="4276725" cy="4133850"/>
          </a:xfrm>
          <a:prstGeom prst="rect">
            <a:avLst/>
          </a:prstGeom>
        </p:spPr>
      </p:pic>
      <p:sp>
        <p:nvSpPr>
          <p:cNvPr id="6" name="Text Placeholder 3"/>
          <p:cNvSpPr txBox="1">
            <a:spLocks/>
          </p:cNvSpPr>
          <p:nvPr/>
        </p:nvSpPr>
        <p:spPr>
          <a:xfrm>
            <a:off x="5581745" y="325254"/>
            <a:ext cx="4247375" cy="156445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Intuition: </a:t>
            </a:r>
            <a:br>
              <a:rPr lang="da-DK" sz="2000" b="1" dirty="0"/>
            </a:br>
            <a:r>
              <a:rPr lang="da-DK" sz="2000" b="1" dirty="0"/>
              <a:t>Følg </a:t>
            </a:r>
            <a:r>
              <a:rPr lang="da-DK" sz="2000" b="1" dirty="0" err="1"/>
              <a:t>probe</a:t>
            </a:r>
            <a:r>
              <a:rPr lang="da-DK" sz="2000" b="1" dirty="0"/>
              <a:t>-rækkefølgen {h(</a:t>
            </a:r>
            <a:r>
              <a:rPr lang="da-DK" sz="2000" b="1" dirty="0" err="1"/>
              <a:t>k,i</a:t>
            </a:r>
            <a:r>
              <a:rPr lang="da-DK" sz="2000" b="1" dirty="0"/>
              <a:t>)} </a:t>
            </a:r>
            <a:br>
              <a:rPr lang="da-DK" sz="2000" b="1" dirty="0"/>
            </a:br>
            <a:r>
              <a:rPr lang="da-DK" sz="2000" b="1" dirty="0"/>
              <a:t>for hver </a:t>
            </a:r>
            <a:r>
              <a:rPr lang="da-DK" sz="2000" b="1" i="1" dirty="0"/>
              <a:t>i</a:t>
            </a:r>
            <a:r>
              <a:rPr lang="da-DK" sz="2000" b="1" dirty="0"/>
              <a:t> = 1…m-1,</a:t>
            </a:r>
            <a:br>
              <a:rPr lang="da-DK" sz="2000" b="1" dirty="0"/>
            </a:br>
            <a:r>
              <a:rPr lang="da-DK" sz="2000" b="1" dirty="0"/>
              <a:t>indtil vi finder en ledig slot</a:t>
            </a:r>
            <a:endParaRPr lang="da-DK" sz="2000" dirty="0"/>
          </a:p>
        </p:txBody>
      </p:sp>
      <p:sp>
        <p:nvSpPr>
          <p:cNvPr id="7" name="Text Placeholder 3"/>
          <p:cNvSpPr txBox="1">
            <a:spLocks/>
          </p:cNvSpPr>
          <p:nvPr/>
        </p:nvSpPr>
        <p:spPr>
          <a:xfrm>
            <a:off x="5201884" y="2383160"/>
            <a:ext cx="2181556" cy="42827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Initialiser </a:t>
            </a:r>
            <a:r>
              <a:rPr lang="da-DK" sz="2000" b="1" dirty="0" err="1"/>
              <a:t>probe</a:t>
            </a:r>
            <a:endParaRPr lang="da-DK" sz="2000" dirty="0"/>
          </a:p>
        </p:txBody>
      </p:sp>
      <p:sp>
        <p:nvSpPr>
          <p:cNvPr id="8" name="Text Placeholder 3"/>
          <p:cNvSpPr txBox="1">
            <a:spLocks/>
          </p:cNvSpPr>
          <p:nvPr/>
        </p:nvSpPr>
        <p:spPr>
          <a:xfrm>
            <a:off x="5201884" y="2911288"/>
            <a:ext cx="2181556" cy="73286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Hash giver nuværende slot</a:t>
            </a:r>
            <a:endParaRPr lang="da-DK" sz="2000" dirty="0"/>
          </a:p>
        </p:txBody>
      </p:sp>
      <p:sp>
        <p:nvSpPr>
          <p:cNvPr id="9" name="Text Placeholder 3"/>
          <p:cNvSpPr txBox="1">
            <a:spLocks/>
          </p:cNvSpPr>
          <p:nvPr/>
        </p:nvSpPr>
        <p:spPr>
          <a:xfrm>
            <a:off x="5201884" y="3717878"/>
            <a:ext cx="2181556" cy="761981"/>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Insert</a:t>
            </a:r>
            <a:r>
              <a:rPr lang="da-DK" sz="2000" b="1" dirty="0"/>
              <a:t> hvis slot er ledig</a:t>
            </a:r>
            <a:endParaRPr lang="da-DK" sz="2000" dirty="0"/>
          </a:p>
        </p:txBody>
      </p:sp>
      <p:sp>
        <p:nvSpPr>
          <p:cNvPr id="10" name="Text Placeholder 3"/>
          <p:cNvSpPr txBox="1">
            <a:spLocks/>
          </p:cNvSpPr>
          <p:nvPr/>
        </p:nvSpPr>
        <p:spPr>
          <a:xfrm>
            <a:off x="5026738" y="5401589"/>
            <a:ext cx="2957202" cy="84908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Hash er fuld, og vi har ingen slots tilbage</a:t>
            </a:r>
            <a:endParaRPr lang="da-DK" sz="2000" dirty="0"/>
          </a:p>
        </p:txBody>
      </p:sp>
      <p:sp>
        <p:nvSpPr>
          <p:cNvPr id="11" name="Text Placeholder 3">
            <a:extLst>
              <a:ext uri="{FF2B5EF4-FFF2-40B4-BE49-F238E27FC236}">
                <a16:creationId xmlns:a16="http://schemas.microsoft.com/office/drawing/2014/main" id="{2BD7F676-3AF7-4B94-BF22-F7C829D3D5AE}"/>
              </a:ext>
            </a:extLst>
          </p:cNvPr>
          <p:cNvSpPr txBox="1">
            <a:spLocks/>
          </p:cNvSpPr>
          <p:nvPr/>
        </p:nvSpPr>
        <p:spPr>
          <a:xfrm>
            <a:off x="5201884" y="4546463"/>
            <a:ext cx="2657922" cy="732865"/>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4"/>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4"/>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Ellers, </a:t>
            </a:r>
            <a:br>
              <a:rPr lang="da-DK" sz="2000" b="1" dirty="0"/>
            </a:br>
            <a:r>
              <a:rPr lang="da-DK" sz="2000" b="1" dirty="0" err="1"/>
              <a:t>inkrementer</a:t>
            </a:r>
            <a:r>
              <a:rPr lang="da-DK" sz="2000" b="1" dirty="0"/>
              <a:t> probe</a:t>
            </a:r>
            <a:endParaRPr lang="da-DK" sz="2000" dirty="0"/>
          </a:p>
        </p:txBody>
      </p:sp>
    </p:spTree>
    <p:extLst>
      <p:ext uri="{BB962C8B-B14F-4D97-AF65-F5344CB8AC3E}">
        <p14:creationId xmlns:p14="http://schemas.microsoft.com/office/powerpoint/2010/main" val="258407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29</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a:t>
            </a:r>
            <a:r>
              <a:rPr lang="da-DK" dirty="0" err="1"/>
              <a:t>Insertion</a:t>
            </a:r>
            <a:endParaRPr lang="da-DK" dirty="0"/>
          </a:p>
        </p:txBody>
      </p:sp>
      <p:pic>
        <p:nvPicPr>
          <p:cNvPr id="5" name="Picture 4"/>
          <p:cNvPicPr>
            <a:picLocks noChangeAspect="1"/>
          </p:cNvPicPr>
          <p:nvPr/>
        </p:nvPicPr>
        <p:blipFill>
          <a:blip r:embed="rId2"/>
          <a:stretch>
            <a:fillRect/>
          </a:stretch>
        </p:blipFill>
        <p:spPr>
          <a:xfrm>
            <a:off x="572210" y="1977929"/>
            <a:ext cx="4368280" cy="4096677"/>
          </a:xfrm>
          <a:prstGeom prst="rect">
            <a:avLst/>
          </a:prstGeom>
        </p:spPr>
      </p:pic>
      <p:pic>
        <p:nvPicPr>
          <p:cNvPr id="6" name="Picture 5"/>
          <p:cNvPicPr>
            <a:picLocks noChangeAspect="1"/>
          </p:cNvPicPr>
          <p:nvPr/>
        </p:nvPicPr>
        <p:blipFill>
          <a:blip r:embed="rId3"/>
          <a:stretch>
            <a:fillRect/>
          </a:stretch>
        </p:blipFill>
        <p:spPr>
          <a:xfrm>
            <a:off x="5695949" y="1483556"/>
            <a:ext cx="5929672" cy="5253864"/>
          </a:xfrm>
          <a:prstGeom prst="rect">
            <a:avLst/>
          </a:prstGeom>
        </p:spPr>
      </p:pic>
      <p:sp>
        <p:nvSpPr>
          <p:cNvPr id="7" name="Text Placeholder 3"/>
          <p:cNvSpPr>
            <a:spLocks noGrp="1"/>
          </p:cNvSpPr>
          <p:nvPr>
            <p:ph type="body" sz="quarter" idx="12"/>
          </p:nvPr>
        </p:nvSpPr>
        <p:spPr>
          <a:xfrm>
            <a:off x="5695949" y="115112"/>
            <a:ext cx="4505886" cy="1355770"/>
          </a:xfrm>
        </p:spPr>
        <p:txBody>
          <a:bodyPr>
            <a:noAutofit/>
          </a:bodyPr>
          <a:lstStyle/>
          <a:p>
            <a:r>
              <a:rPr lang="da-DK" sz="1800" dirty="0"/>
              <a:t>Vi har tabellen T, og nøglen 14</a:t>
            </a:r>
          </a:p>
          <a:p>
            <a:r>
              <a:rPr lang="da-DK" sz="1800" dirty="0"/>
              <a:t>For i = 0, 1, 2 har vi:</a:t>
            </a:r>
          </a:p>
          <a:p>
            <a:r>
              <a:rPr lang="da-DK" sz="1800" dirty="0"/>
              <a:t>h(14, 0) = 1, h(14, 1) = 5, h(14, 2) = 9 </a:t>
            </a:r>
          </a:p>
        </p:txBody>
      </p:sp>
      <p:sp>
        <p:nvSpPr>
          <p:cNvPr id="8" name="Rectangle 7"/>
          <p:cNvSpPr/>
          <p:nvPr/>
        </p:nvSpPr>
        <p:spPr>
          <a:xfrm>
            <a:off x="7817224" y="1483556"/>
            <a:ext cx="1308847" cy="525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10049065" y="1604136"/>
            <a:ext cx="1308847" cy="525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825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3</a:t>
            </a:fld>
            <a:endParaRPr lang="en-US" dirty="0"/>
          </a:p>
        </p:txBody>
      </p:sp>
      <p:sp>
        <p:nvSpPr>
          <p:cNvPr id="4" name="Title 3"/>
          <p:cNvSpPr>
            <a:spLocks noGrp="1"/>
          </p:cNvSpPr>
          <p:nvPr>
            <p:ph type="title"/>
          </p:nvPr>
        </p:nvSpPr>
        <p:spPr>
          <a:xfrm>
            <a:off x="587374" y="359273"/>
            <a:ext cx="5409665" cy="1621619"/>
          </a:xfrm>
        </p:spPr>
        <p:txBody>
          <a:bodyPr/>
          <a:lstStyle/>
          <a:p>
            <a:r>
              <a:rPr lang="da-DK" dirty="0"/>
              <a:t>Forelæsningernes emner</a:t>
            </a:r>
          </a:p>
        </p:txBody>
      </p:sp>
      <p:sp>
        <p:nvSpPr>
          <p:cNvPr id="2" name="Rectangle 1"/>
          <p:cNvSpPr/>
          <p:nvPr/>
        </p:nvSpPr>
        <p:spPr>
          <a:xfrm>
            <a:off x="3931664" y="5493701"/>
            <a:ext cx="2169459"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indent="-342900">
              <a:buFont typeface="Arial" panose="020B0604020202020204" pitchFamily="34" charset="0"/>
              <a:buChar char="•"/>
            </a:pPr>
            <a:r>
              <a:rPr lang="da-DK" b="1" dirty="0">
                <a:solidFill>
                  <a:srgbClr val="FF0000"/>
                </a:solidFill>
              </a:rPr>
              <a:t>Analyse</a:t>
            </a:r>
          </a:p>
          <a:p>
            <a:pPr marL="342900" indent="-342900">
              <a:buFont typeface="Arial" panose="020B0604020202020204" pitchFamily="34" charset="0"/>
              <a:buChar char="•"/>
            </a:pPr>
            <a:r>
              <a:rPr lang="da-DK" b="1" dirty="0">
                <a:solidFill>
                  <a:srgbClr val="0070C0"/>
                </a:solidFill>
              </a:rPr>
              <a:t>Design</a:t>
            </a:r>
          </a:p>
          <a:p>
            <a:pPr marL="342900" indent="-342900">
              <a:buFont typeface="Arial" panose="020B0604020202020204" pitchFamily="34" charset="0"/>
              <a:buChar char="•"/>
            </a:pPr>
            <a:r>
              <a:rPr lang="da-DK" b="1" dirty="0">
                <a:solidFill>
                  <a:srgbClr val="00B050"/>
                </a:solidFill>
              </a:rPr>
              <a:t>Datastrukturer</a:t>
            </a:r>
          </a:p>
          <a:p>
            <a:pPr marL="342900" indent="-342900">
              <a:buFont typeface="Arial" panose="020B0604020202020204" pitchFamily="34" charset="0"/>
              <a:buChar char="•"/>
            </a:pPr>
            <a:r>
              <a:rPr lang="da-DK" b="1" dirty="0">
                <a:solidFill>
                  <a:srgbClr val="5E9695"/>
                </a:solidFill>
              </a:rPr>
              <a:t>Grafer</a:t>
            </a:r>
          </a:p>
        </p:txBody>
      </p:sp>
      <p:sp>
        <p:nvSpPr>
          <p:cNvPr id="6" name="Right Arrow 5"/>
          <p:cNvSpPr/>
          <p:nvPr/>
        </p:nvSpPr>
        <p:spPr>
          <a:xfrm rot="10800000">
            <a:off x="3713437" y="4474208"/>
            <a:ext cx="2166796" cy="689943"/>
          </a:xfrm>
          <a:prstGeom prst="rightArrow">
            <a:avLst>
              <a:gd name="adj1" fmla="val 50000"/>
              <a:gd name="adj2" fmla="val 8124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4">
            <a:extLst>
              <a:ext uri="{FF2B5EF4-FFF2-40B4-BE49-F238E27FC236}">
                <a16:creationId xmlns:a16="http://schemas.microsoft.com/office/drawing/2014/main" id="{0B9D9D48-834E-49C5-8283-3071786ECCA2}"/>
              </a:ext>
            </a:extLst>
          </p:cNvPr>
          <p:cNvSpPr>
            <a:spLocks noGrp="1"/>
          </p:cNvSpPr>
          <p:nvPr>
            <p:ph type="body" sz="quarter" idx="12"/>
          </p:nvPr>
        </p:nvSpPr>
        <p:spPr>
          <a:xfrm>
            <a:off x="566379" y="1879601"/>
            <a:ext cx="4982152" cy="4734956"/>
          </a:xfrm>
        </p:spPr>
        <p:txBody>
          <a:bodyPr>
            <a:normAutofit/>
          </a:bodyPr>
          <a:lstStyle/>
          <a:p>
            <a:pPr>
              <a:buFont typeface="Arial" panose="020B0604020202020204" pitchFamily="34" charset="0"/>
              <a:buChar char="•"/>
            </a:pPr>
            <a:r>
              <a:rPr lang="da-DK" b="1" strike="sngStrike" dirty="0" err="1">
                <a:solidFill>
                  <a:srgbClr val="FF0000"/>
                </a:solidFill>
              </a:rPr>
              <a:t>Algorithms</a:t>
            </a:r>
            <a:r>
              <a:rPr lang="da-DK" b="1" strike="sngStrike" dirty="0">
                <a:solidFill>
                  <a:srgbClr val="FF0000"/>
                </a:solidFill>
              </a:rPr>
              <a:t>, </a:t>
            </a:r>
            <a:r>
              <a:rPr lang="da-DK" b="1" strike="sngStrike" dirty="0" err="1">
                <a:solidFill>
                  <a:srgbClr val="FF0000"/>
                </a:solidFill>
              </a:rPr>
              <a:t>Correctness</a:t>
            </a:r>
            <a:r>
              <a:rPr lang="da-DK" b="1" strike="sngStrike" dirty="0">
                <a:solidFill>
                  <a:srgbClr val="FF0000"/>
                </a:solidFill>
              </a:rPr>
              <a:t>, and </a:t>
            </a:r>
            <a:r>
              <a:rPr lang="da-DK" b="1" strike="sngStrike" dirty="0" err="1">
                <a:solidFill>
                  <a:srgbClr val="FF0000"/>
                </a:solidFill>
              </a:rPr>
              <a:t>Efficiency</a:t>
            </a:r>
            <a:r>
              <a:rPr lang="da-DK" b="1" strike="sngStrike" dirty="0">
                <a:solidFill>
                  <a:srgbClr val="FF0000"/>
                </a:solidFill>
              </a:rPr>
              <a:t> </a:t>
            </a:r>
          </a:p>
          <a:p>
            <a:pPr>
              <a:buFont typeface="Arial" panose="020B0604020202020204" pitchFamily="34" charset="0"/>
              <a:buChar char="•"/>
            </a:pPr>
            <a:r>
              <a:rPr lang="da-DK" b="1" strike="sngStrike" dirty="0" err="1">
                <a:solidFill>
                  <a:srgbClr val="FF0000"/>
                </a:solidFill>
              </a:rPr>
              <a:t>Insertion</a:t>
            </a:r>
            <a:r>
              <a:rPr lang="da-DK" b="1" strike="sngStrike" dirty="0">
                <a:solidFill>
                  <a:srgbClr val="FF0000"/>
                </a:solidFill>
              </a:rPr>
              <a:t> sort &amp; </a:t>
            </a:r>
            <a:r>
              <a:rPr lang="da-DK" b="1" strike="sngStrike" dirty="0" err="1">
                <a:solidFill>
                  <a:srgbClr val="FF0000"/>
                </a:solidFill>
              </a:rPr>
              <a:t>Asymptotic</a:t>
            </a:r>
            <a:r>
              <a:rPr lang="da-DK" b="1" strike="sngStrike" dirty="0">
                <a:solidFill>
                  <a:srgbClr val="FF0000"/>
                </a:solidFill>
              </a:rPr>
              <a:t> notation </a:t>
            </a:r>
          </a:p>
          <a:p>
            <a:pPr>
              <a:buFont typeface="Arial" panose="020B0604020202020204" pitchFamily="34" charset="0"/>
              <a:buChar char="•"/>
            </a:pPr>
            <a:r>
              <a:rPr lang="da-DK" b="1" strike="sngStrike" dirty="0" err="1">
                <a:solidFill>
                  <a:srgbClr val="FF0000"/>
                </a:solidFill>
              </a:rPr>
              <a:t>Recurrences</a:t>
            </a:r>
            <a:r>
              <a:rPr lang="da-DK" b="1" strike="sngStrike" dirty="0">
                <a:solidFill>
                  <a:srgbClr val="FF0000"/>
                </a:solidFill>
              </a:rPr>
              <a:t> &amp; The Master Method </a:t>
            </a:r>
            <a:br>
              <a:rPr lang="da-DK" b="1" strike="sngStrike" dirty="0">
                <a:solidFill>
                  <a:srgbClr val="FF0000"/>
                </a:solidFill>
              </a:rPr>
            </a:br>
            <a:endParaRPr lang="da-DK" b="1" strike="sngStrike" dirty="0">
              <a:solidFill>
                <a:srgbClr val="FF0000"/>
              </a:solidFill>
            </a:endParaRPr>
          </a:p>
          <a:p>
            <a:pPr>
              <a:buFont typeface="Arial" panose="020B0604020202020204" pitchFamily="34" charset="0"/>
              <a:buChar char="•"/>
            </a:pPr>
            <a:r>
              <a:rPr lang="da-DK" b="1" strike="sngStrike" dirty="0" err="1">
                <a:solidFill>
                  <a:srgbClr val="0070C0"/>
                </a:solidFill>
              </a:rPr>
              <a:t>Divide</a:t>
            </a:r>
            <a:r>
              <a:rPr lang="da-DK" b="1" strike="sngStrike" dirty="0">
                <a:solidFill>
                  <a:srgbClr val="0070C0"/>
                </a:solidFill>
              </a:rPr>
              <a:t>-And-</a:t>
            </a:r>
            <a:r>
              <a:rPr lang="da-DK" b="1" strike="sngStrike" dirty="0" err="1">
                <a:solidFill>
                  <a:srgbClr val="0070C0"/>
                </a:solidFill>
              </a:rPr>
              <a:t>Conquer</a:t>
            </a:r>
            <a:r>
              <a:rPr lang="da-DK" b="1" strike="sngStrike" dirty="0">
                <a:solidFill>
                  <a:srgbClr val="0070C0"/>
                </a:solidFill>
              </a:rPr>
              <a:t>: </a:t>
            </a:r>
            <a:r>
              <a:rPr lang="da-DK" b="1" strike="sngStrike" dirty="0" err="1">
                <a:solidFill>
                  <a:srgbClr val="0070C0"/>
                </a:solidFill>
              </a:rPr>
              <a:t>Merge</a:t>
            </a:r>
            <a:r>
              <a:rPr lang="da-DK" b="1" strike="sngStrike" dirty="0">
                <a:solidFill>
                  <a:srgbClr val="0070C0"/>
                </a:solidFill>
              </a:rPr>
              <a:t> sort </a:t>
            </a:r>
          </a:p>
          <a:p>
            <a:pPr>
              <a:buFont typeface="Arial" panose="020B0604020202020204" pitchFamily="34" charset="0"/>
              <a:buChar char="•"/>
            </a:pPr>
            <a:r>
              <a:rPr lang="da-DK" b="1" strike="sngStrike" dirty="0" err="1">
                <a:solidFill>
                  <a:srgbClr val="0070C0"/>
                </a:solidFill>
              </a:rPr>
              <a:t>Sorting</a:t>
            </a:r>
            <a:r>
              <a:rPr lang="da-DK" b="1" strike="sngStrike" dirty="0">
                <a:solidFill>
                  <a:srgbClr val="0070C0"/>
                </a:solidFill>
              </a:rPr>
              <a:t> </a:t>
            </a:r>
            <a:r>
              <a:rPr lang="da-DK" b="1" strike="sngStrike" dirty="0" err="1">
                <a:solidFill>
                  <a:srgbClr val="0070C0"/>
                </a:solidFill>
              </a:rPr>
              <a:t>Algorithms</a:t>
            </a:r>
            <a:endParaRPr lang="da-DK" b="1" strike="sngStrike" dirty="0">
              <a:solidFill>
                <a:srgbClr val="0070C0"/>
              </a:solidFill>
            </a:endParaRPr>
          </a:p>
          <a:p>
            <a:pPr>
              <a:buFont typeface="Arial" panose="020B0604020202020204" pitchFamily="34" charset="0"/>
              <a:buChar char="•"/>
            </a:pPr>
            <a:r>
              <a:rPr lang="da-DK" b="1" dirty="0">
                <a:solidFill>
                  <a:srgbClr val="0070C0"/>
                </a:solidFill>
              </a:rPr>
              <a:t>Dynamic Programming </a:t>
            </a:r>
            <a:br>
              <a:rPr lang="da-DK" b="1" dirty="0">
                <a:solidFill>
                  <a:srgbClr val="0070C0"/>
                </a:solidFill>
              </a:rPr>
            </a:br>
            <a:endParaRPr lang="da-DK" b="1" dirty="0">
              <a:solidFill>
                <a:srgbClr val="0070C0"/>
              </a:solidFill>
            </a:endParaRPr>
          </a:p>
          <a:p>
            <a:pPr>
              <a:buFont typeface="Arial" panose="020B0604020202020204" pitchFamily="34" charset="0"/>
              <a:buChar char="•"/>
            </a:pPr>
            <a:r>
              <a:rPr lang="da-DK" b="1" strike="sngStrike" dirty="0" err="1">
                <a:solidFill>
                  <a:srgbClr val="00B050"/>
                </a:solidFill>
              </a:rPr>
              <a:t>Elementary</a:t>
            </a:r>
            <a:r>
              <a:rPr lang="da-DK" b="1" strike="sngStrike" dirty="0">
                <a:solidFill>
                  <a:srgbClr val="00B050"/>
                </a:solidFill>
              </a:rPr>
              <a:t> Data </a:t>
            </a:r>
            <a:r>
              <a:rPr lang="da-DK" b="1" strike="sngStrike" dirty="0" err="1">
                <a:solidFill>
                  <a:srgbClr val="00B050"/>
                </a:solidFill>
              </a:rPr>
              <a:t>Structures</a:t>
            </a:r>
            <a:r>
              <a:rPr lang="da-DK" b="1" strike="sngStrike" dirty="0">
                <a:solidFill>
                  <a:srgbClr val="00B050"/>
                </a:solidFill>
              </a:rPr>
              <a:t> </a:t>
            </a:r>
          </a:p>
          <a:p>
            <a:pPr>
              <a:buFont typeface="Arial" panose="020B0604020202020204" pitchFamily="34" charset="0"/>
              <a:buChar char="•"/>
            </a:pPr>
            <a:r>
              <a:rPr lang="da-DK" b="1" dirty="0">
                <a:solidFill>
                  <a:srgbClr val="00B050"/>
                </a:solidFill>
              </a:rPr>
              <a:t>Hash </a:t>
            </a:r>
            <a:r>
              <a:rPr lang="da-DK" b="1" dirty="0" err="1">
                <a:solidFill>
                  <a:srgbClr val="00B050"/>
                </a:solidFill>
              </a:rPr>
              <a:t>Tables</a:t>
            </a:r>
            <a:r>
              <a:rPr lang="da-DK" b="1" dirty="0">
                <a:solidFill>
                  <a:srgbClr val="00B050"/>
                </a:solidFill>
              </a:rPr>
              <a:t> </a:t>
            </a:r>
          </a:p>
          <a:p>
            <a:pPr>
              <a:buFont typeface="Arial" panose="020B0604020202020204" pitchFamily="34" charset="0"/>
              <a:buChar char="•"/>
            </a:pPr>
            <a:r>
              <a:rPr lang="da-DK" b="1" dirty="0" err="1">
                <a:solidFill>
                  <a:srgbClr val="00B050"/>
                </a:solidFill>
              </a:rPr>
              <a:t>Binary</a:t>
            </a:r>
            <a:r>
              <a:rPr lang="da-DK" b="1" dirty="0">
                <a:solidFill>
                  <a:srgbClr val="00B050"/>
                </a:solidFill>
              </a:rPr>
              <a:t> Search Trees </a:t>
            </a:r>
            <a:br>
              <a:rPr lang="da-DK" b="1" dirty="0">
                <a:solidFill>
                  <a:srgbClr val="00B050"/>
                </a:solidFill>
              </a:rPr>
            </a:br>
            <a:endParaRPr lang="da-DK" b="1" dirty="0">
              <a:solidFill>
                <a:srgbClr val="00B050"/>
              </a:solidFill>
            </a:endParaRPr>
          </a:p>
          <a:p>
            <a:pPr>
              <a:buFont typeface="Arial" panose="020B0604020202020204" pitchFamily="34" charset="0"/>
              <a:buChar char="•"/>
            </a:pPr>
            <a:r>
              <a:rPr lang="da-DK" b="1" dirty="0" err="1">
                <a:solidFill>
                  <a:srgbClr val="5E9695"/>
                </a:solidFill>
              </a:rPr>
              <a:t>Elementary</a:t>
            </a:r>
            <a:r>
              <a:rPr lang="da-DK" b="1" dirty="0">
                <a:solidFill>
                  <a:srgbClr val="5E9695"/>
                </a:solidFill>
              </a:rPr>
              <a:t> Graph </a:t>
            </a:r>
            <a:r>
              <a:rPr lang="da-DK" b="1" dirty="0" err="1">
                <a:solidFill>
                  <a:srgbClr val="5E9695"/>
                </a:solidFill>
              </a:rPr>
              <a:t>Algorithms</a:t>
            </a:r>
            <a:r>
              <a:rPr lang="da-DK" b="1" dirty="0">
                <a:solidFill>
                  <a:srgbClr val="5E9695"/>
                </a:solidFill>
              </a:rPr>
              <a:t> </a:t>
            </a:r>
          </a:p>
          <a:p>
            <a:pPr>
              <a:buFont typeface="Arial" panose="020B0604020202020204" pitchFamily="34" charset="0"/>
              <a:buChar char="•"/>
            </a:pPr>
            <a:r>
              <a:rPr lang="da-DK" b="1" dirty="0">
                <a:solidFill>
                  <a:srgbClr val="5E9695"/>
                </a:solidFill>
              </a:rPr>
              <a:t>Single-Source </a:t>
            </a:r>
            <a:r>
              <a:rPr lang="da-DK" b="1" dirty="0" err="1">
                <a:solidFill>
                  <a:srgbClr val="5E9695"/>
                </a:solidFill>
              </a:rPr>
              <a:t>Shortest</a:t>
            </a:r>
            <a:r>
              <a:rPr lang="da-DK" b="1" dirty="0">
                <a:solidFill>
                  <a:srgbClr val="5E9695"/>
                </a:solidFill>
              </a:rPr>
              <a:t> Paths </a:t>
            </a:r>
          </a:p>
          <a:p>
            <a:pPr>
              <a:buFont typeface="Arial" panose="020B0604020202020204" pitchFamily="34" charset="0"/>
              <a:buChar char="•"/>
            </a:pPr>
            <a:r>
              <a:rPr lang="da-DK" b="1" dirty="0">
                <a:solidFill>
                  <a:srgbClr val="5E9695"/>
                </a:solidFill>
              </a:rPr>
              <a:t>All-pairs </a:t>
            </a:r>
            <a:r>
              <a:rPr lang="da-DK" b="1" dirty="0" err="1">
                <a:solidFill>
                  <a:srgbClr val="5E9695"/>
                </a:solidFill>
              </a:rPr>
              <a:t>Shortest</a:t>
            </a:r>
            <a:r>
              <a:rPr lang="da-DK" b="1" dirty="0">
                <a:solidFill>
                  <a:srgbClr val="5E9695"/>
                </a:solidFill>
              </a:rPr>
              <a:t> Paths</a:t>
            </a:r>
          </a:p>
        </p:txBody>
      </p:sp>
      <p:pic>
        <p:nvPicPr>
          <p:cNvPr id="9" name="Picture 2" descr="Peanutbuttergamer Pbg GIF - Peanutbuttergamer Pbg AustinHargrave GIFs">
            <a:extLst>
              <a:ext uri="{FF2B5EF4-FFF2-40B4-BE49-F238E27FC236}">
                <a16:creationId xmlns:a16="http://schemas.microsoft.com/office/drawing/2014/main" id="{1B36BDDF-8AC1-4F2A-8CA5-CE5D0235238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97039" y="1765598"/>
            <a:ext cx="5914316" cy="3326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6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30</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Søgning</a:t>
            </a:r>
          </a:p>
        </p:txBody>
      </p:sp>
      <p:sp>
        <p:nvSpPr>
          <p:cNvPr id="5" name="Text Placeholder 3"/>
          <p:cNvSpPr txBox="1">
            <a:spLocks/>
          </p:cNvSpPr>
          <p:nvPr/>
        </p:nvSpPr>
        <p:spPr>
          <a:xfrm>
            <a:off x="5581745" y="325255"/>
            <a:ext cx="4247375" cy="1257886"/>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Intuition: </a:t>
            </a:r>
            <a:br>
              <a:rPr lang="da-DK" sz="2000" b="1" dirty="0"/>
            </a:br>
            <a:r>
              <a:rPr lang="da-DK" sz="2000" b="1" dirty="0"/>
              <a:t>Følg </a:t>
            </a:r>
            <a:r>
              <a:rPr lang="da-DK" sz="2000" b="1" dirty="0" err="1"/>
              <a:t>probe</a:t>
            </a:r>
            <a:r>
              <a:rPr lang="da-DK" sz="2000" b="1" dirty="0"/>
              <a:t>-rækkefølgen {h(</a:t>
            </a:r>
            <a:r>
              <a:rPr lang="da-DK" sz="2000" b="1" dirty="0" err="1"/>
              <a:t>k,i</a:t>
            </a:r>
            <a:r>
              <a:rPr lang="da-DK" sz="2000" b="1" dirty="0"/>
              <a:t>)} indtil vi finder den faktiske </a:t>
            </a:r>
            <a:r>
              <a:rPr lang="da-DK" sz="2000" b="1" dirty="0" err="1"/>
              <a:t>key</a:t>
            </a:r>
            <a:r>
              <a:rPr lang="da-DK" sz="2000" b="1" dirty="0"/>
              <a:t> k</a:t>
            </a:r>
            <a:endParaRPr lang="da-DK" sz="2000" dirty="0"/>
          </a:p>
        </p:txBody>
      </p:sp>
      <p:pic>
        <p:nvPicPr>
          <p:cNvPr id="6" name="Picture 5"/>
          <p:cNvPicPr>
            <a:picLocks noChangeAspect="1"/>
          </p:cNvPicPr>
          <p:nvPr/>
        </p:nvPicPr>
        <p:blipFill>
          <a:blip r:embed="rId4"/>
          <a:stretch>
            <a:fillRect/>
          </a:stretch>
        </p:blipFill>
        <p:spPr>
          <a:xfrm>
            <a:off x="356772" y="1889710"/>
            <a:ext cx="5033561" cy="4497838"/>
          </a:xfrm>
          <a:prstGeom prst="rect">
            <a:avLst/>
          </a:prstGeom>
        </p:spPr>
      </p:pic>
      <p:sp>
        <p:nvSpPr>
          <p:cNvPr id="7" name="Text Placeholder 3"/>
          <p:cNvSpPr txBox="1">
            <a:spLocks/>
          </p:cNvSpPr>
          <p:nvPr/>
        </p:nvSpPr>
        <p:spPr>
          <a:xfrm>
            <a:off x="5581745" y="2420685"/>
            <a:ext cx="2181556" cy="42827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Initialiser </a:t>
            </a:r>
            <a:r>
              <a:rPr lang="da-DK" sz="2000" b="1" dirty="0" err="1"/>
              <a:t>probe</a:t>
            </a:r>
            <a:endParaRPr lang="da-DK" sz="2000" dirty="0"/>
          </a:p>
        </p:txBody>
      </p:sp>
      <p:sp>
        <p:nvSpPr>
          <p:cNvPr id="9" name="Text Placeholder 3"/>
          <p:cNvSpPr txBox="1">
            <a:spLocks/>
          </p:cNvSpPr>
          <p:nvPr/>
        </p:nvSpPr>
        <p:spPr>
          <a:xfrm>
            <a:off x="5581745" y="3419993"/>
            <a:ext cx="2181556" cy="42827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Nuværende slot</a:t>
            </a:r>
            <a:endParaRPr lang="da-DK" sz="2000" dirty="0"/>
          </a:p>
        </p:txBody>
      </p:sp>
      <p:sp>
        <p:nvSpPr>
          <p:cNvPr id="10" name="Text Placeholder 3"/>
          <p:cNvSpPr txBox="1">
            <a:spLocks/>
          </p:cNvSpPr>
          <p:nvPr/>
        </p:nvSpPr>
        <p:spPr>
          <a:xfrm>
            <a:off x="5581744" y="4095904"/>
            <a:ext cx="4476655" cy="970378"/>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Hvis </a:t>
            </a:r>
            <a:r>
              <a:rPr lang="da-DK" sz="2000" b="1" dirty="0" err="1"/>
              <a:t>slot’en</a:t>
            </a:r>
            <a:r>
              <a:rPr lang="da-DK" sz="2000" b="1" dirty="0"/>
              <a:t> indeholder </a:t>
            </a:r>
            <a:r>
              <a:rPr lang="da-DK" sz="2000" b="1" dirty="0" err="1"/>
              <a:t>key</a:t>
            </a:r>
            <a:r>
              <a:rPr lang="da-DK" sz="2000" b="1" dirty="0"/>
              <a:t>, returner</a:t>
            </a:r>
          </a:p>
          <a:p>
            <a:pPr marL="0" indent="0" algn="ctr">
              <a:buNone/>
            </a:pPr>
            <a:r>
              <a:rPr lang="da-DK" sz="2000" b="1" dirty="0"/>
              <a:t>Ellers, neste </a:t>
            </a:r>
            <a:r>
              <a:rPr lang="da-DK" sz="2000" b="1" dirty="0" err="1"/>
              <a:t>probe</a:t>
            </a:r>
            <a:endParaRPr lang="da-DK" sz="2000" dirty="0"/>
          </a:p>
        </p:txBody>
      </p:sp>
      <p:sp>
        <p:nvSpPr>
          <p:cNvPr id="11" name="Text Placeholder 3"/>
          <p:cNvSpPr txBox="1">
            <a:spLocks/>
          </p:cNvSpPr>
          <p:nvPr/>
        </p:nvSpPr>
        <p:spPr>
          <a:xfrm>
            <a:off x="5581744" y="5700763"/>
            <a:ext cx="4247375" cy="89882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Vi har gennemgået hele tabellen, uden at finde k</a:t>
            </a:r>
            <a:endParaRPr lang="da-DK" sz="2000" dirty="0"/>
          </a:p>
        </p:txBody>
      </p:sp>
    </p:spTree>
    <p:extLst>
      <p:ext uri="{BB962C8B-B14F-4D97-AF65-F5344CB8AC3E}">
        <p14:creationId xmlns:p14="http://schemas.microsoft.com/office/powerpoint/2010/main" val="66372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31</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Søgning</a:t>
            </a:r>
          </a:p>
        </p:txBody>
      </p:sp>
      <p:pic>
        <p:nvPicPr>
          <p:cNvPr id="6" name="Picture 5"/>
          <p:cNvPicPr>
            <a:picLocks noChangeAspect="1"/>
          </p:cNvPicPr>
          <p:nvPr/>
        </p:nvPicPr>
        <p:blipFill>
          <a:blip r:embed="rId2"/>
          <a:stretch>
            <a:fillRect/>
          </a:stretch>
        </p:blipFill>
        <p:spPr>
          <a:xfrm>
            <a:off x="5695949" y="1483556"/>
            <a:ext cx="5929672" cy="5253864"/>
          </a:xfrm>
          <a:prstGeom prst="rect">
            <a:avLst/>
          </a:prstGeom>
        </p:spPr>
      </p:pic>
      <p:sp>
        <p:nvSpPr>
          <p:cNvPr id="7" name="Text Placeholder 3"/>
          <p:cNvSpPr>
            <a:spLocks noGrp="1"/>
          </p:cNvSpPr>
          <p:nvPr>
            <p:ph type="body" sz="quarter" idx="12"/>
          </p:nvPr>
        </p:nvSpPr>
        <p:spPr>
          <a:xfrm>
            <a:off x="5695949" y="115112"/>
            <a:ext cx="4051983" cy="1368444"/>
          </a:xfrm>
        </p:spPr>
        <p:txBody>
          <a:bodyPr>
            <a:normAutofit/>
          </a:bodyPr>
          <a:lstStyle/>
          <a:p>
            <a:r>
              <a:rPr lang="da-DK" dirty="0"/>
              <a:t>Vi har tabellen T, og nøglen 14</a:t>
            </a:r>
          </a:p>
          <a:p>
            <a:r>
              <a:rPr lang="da-DK" dirty="0"/>
              <a:t>For i = 0, 1, 2 har vi:</a:t>
            </a:r>
          </a:p>
          <a:p>
            <a:r>
              <a:rPr lang="da-DK" dirty="0"/>
              <a:t>h(14, 0) = 1, h(14, 1) = 5, h(14, 2) = 9 </a:t>
            </a:r>
          </a:p>
        </p:txBody>
      </p:sp>
      <p:pic>
        <p:nvPicPr>
          <p:cNvPr id="4" name="Picture 3"/>
          <p:cNvPicPr>
            <a:picLocks noChangeAspect="1"/>
          </p:cNvPicPr>
          <p:nvPr/>
        </p:nvPicPr>
        <p:blipFill>
          <a:blip r:embed="rId3"/>
          <a:stretch>
            <a:fillRect/>
          </a:stretch>
        </p:blipFill>
        <p:spPr>
          <a:xfrm>
            <a:off x="320956" y="2099853"/>
            <a:ext cx="5050039" cy="4243074"/>
          </a:xfrm>
          <a:prstGeom prst="rect">
            <a:avLst/>
          </a:prstGeom>
        </p:spPr>
      </p:pic>
      <p:sp>
        <p:nvSpPr>
          <p:cNvPr id="10" name="Rectangle 9">
            <a:extLst>
              <a:ext uri="{FF2B5EF4-FFF2-40B4-BE49-F238E27FC236}">
                <a16:creationId xmlns:a16="http://schemas.microsoft.com/office/drawing/2014/main" id="{F442AAC3-DF2E-4B55-BB11-82558FD188F5}"/>
              </a:ext>
            </a:extLst>
          </p:cNvPr>
          <p:cNvSpPr/>
          <p:nvPr/>
        </p:nvSpPr>
        <p:spPr>
          <a:xfrm>
            <a:off x="6178927" y="4571999"/>
            <a:ext cx="543697" cy="2771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rgbClr val="FF0000"/>
                </a:solidFill>
              </a:rPr>
              <a:t>14</a:t>
            </a:r>
          </a:p>
        </p:txBody>
      </p:sp>
      <p:sp>
        <p:nvSpPr>
          <p:cNvPr id="11" name="Rectangle 10">
            <a:extLst>
              <a:ext uri="{FF2B5EF4-FFF2-40B4-BE49-F238E27FC236}">
                <a16:creationId xmlns:a16="http://schemas.microsoft.com/office/drawing/2014/main" id="{FD5123EC-9BF7-482B-BD25-74A6A8B6DE83}"/>
              </a:ext>
            </a:extLst>
          </p:cNvPr>
          <p:cNvSpPr/>
          <p:nvPr/>
        </p:nvSpPr>
        <p:spPr>
          <a:xfrm>
            <a:off x="8341664" y="4571999"/>
            <a:ext cx="543697" cy="2771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rgbClr val="FF0000"/>
                </a:solidFill>
              </a:rPr>
              <a:t>14</a:t>
            </a:r>
          </a:p>
        </p:txBody>
      </p:sp>
      <p:sp>
        <p:nvSpPr>
          <p:cNvPr id="12" name="Rectangle 11">
            <a:extLst>
              <a:ext uri="{FF2B5EF4-FFF2-40B4-BE49-F238E27FC236}">
                <a16:creationId xmlns:a16="http://schemas.microsoft.com/office/drawing/2014/main" id="{089DD9E6-B99D-45E6-A1B9-6C2F672AAE52}"/>
              </a:ext>
            </a:extLst>
          </p:cNvPr>
          <p:cNvSpPr/>
          <p:nvPr/>
        </p:nvSpPr>
        <p:spPr>
          <a:xfrm>
            <a:off x="10564910" y="4560887"/>
            <a:ext cx="543697" cy="27718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rgbClr val="FF0000"/>
                </a:solidFill>
              </a:rPr>
              <a:t>14</a:t>
            </a:r>
          </a:p>
        </p:txBody>
      </p:sp>
      <p:sp>
        <p:nvSpPr>
          <p:cNvPr id="9" name="Rectangle 8"/>
          <p:cNvSpPr/>
          <p:nvPr/>
        </p:nvSpPr>
        <p:spPr>
          <a:xfrm>
            <a:off x="10182334" y="1594458"/>
            <a:ext cx="1308847" cy="525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p:cNvSpPr/>
          <p:nvPr/>
        </p:nvSpPr>
        <p:spPr>
          <a:xfrm>
            <a:off x="7959088" y="1604136"/>
            <a:ext cx="1308847" cy="525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9142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32</a:t>
            </a:fld>
            <a:endParaRPr lang="en-US" dirty="0"/>
          </a:p>
        </p:txBody>
      </p:sp>
      <p:sp>
        <p:nvSpPr>
          <p:cNvPr id="3" name="Title 2"/>
          <p:cNvSpPr>
            <a:spLocks noGrp="1"/>
          </p:cNvSpPr>
          <p:nvPr>
            <p:ph type="title"/>
          </p:nvPr>
        </p:nvSpPr>
        <p:spPr/>
        <p:txBody>
          <a:bodyPr/>
          <a:lstStyle/>
          <a:p>
            <a:r>
              <a:rPr lang="da-DK" dirty="0"/>
              <a:t>Open </a:t>
            </a:r>
            <a:r>
              <a:rPr lang="da-DK" dirty="0" err="1"/>
              <a:t>Addressing</a:t>
            </a:r>
            <a:r>
              <a:rPr lang="da-DK" dirty="0"/>
              <a:t>: </a:t>
            </a:r>
            <a:r>
              <a:rPr lang="da-DK" dirty="0" err="1"/>
              <a:t>Deletion</a:t>
            </a:r>
            <a:endParaRPr lang="da-DK" dirty="0"/>
          </a:p>
        </p:txBody>
      </p:sp>
      <p:sp>
        <p:nvSpPr>
          <p:cNvPr id="4" name="Text Placeholder 3"/>
          <p:cNvSpPr>
            <a:spLocks noGrp="1"/>
          </p:cNvSpPr>
          <p:nvPr>
            <p:ph type="body" sz="quarter" idx="12"/>
          </p:nvPr>
        </p:nvSpPr>
        <p:spPr>
          <a:xfrm>
            <a:off x="587375" y="1676400"/>
            <a:ext cx="5108574" cy="4092633"/>
          </a:xfrm>
        </p:spPr>
        <p:txBody>
          <a:bodyPr/>
          <a:lstStyle/>
          <a:p>
            <a:r>
              <a:rPr lang="da-DK" dirty="0"/>
              <a:t>Når vi fjerner en nøgle fra slot </a:t>
            </a:r>
            <a:r>
              <a:rPr lang="da-DK" b="1" dirty="0"/>
              <a:t>j</a:t>
            </a:r>
            <a:r>
              <a:rPr lang="da-DK" dirty="0"/>
              <a:t>,</a:t>
            </a:r>
            <a:br>
              <a:rPr lang="da-DK" dirty="0"/>
            </a:br>
            <a:r>
              <a:rPr lang="da-DK" dirty="0"/>
              <a:t>kan vi ikke bare markere den som tom gennem at indsætte </a:t>
            </a:r>
            <a:r>
              <a:rPr lang="da-DK" b="1" dirty="0"/>
              <a:t>Nil?</a:t>
            </a:r>
          </a:p>
          <a:p>
            <a:r>
              <a:rPr lang="da-DK" sz="2400" b="1" dirty="0"/>
              <a:t>Hvorfor / ikke?</a:t>
            </a:r>
          </a:p>
          <a:p>
            <a:r>
              <a:rPr lang="da-DK" sz="2400" b="1" dirty="0"/>
              <a:t>Hvad hvis vi fjerner elementet ‘98’</a:t>
            </a:r>
          </a:p>
          <a:p>
            <a:endParaRPr lang="da-DK" dirty="0"/>
          </a:p>
        </p:txBody>
      </p:sp>
      <p:pic>
        <p:nvPicPr>
          <p:cNvPr id="6" name="Picture 5"/>
          <p:cNvPicPr>
            <a:picLocks noChangeAspect="1"/>
          </p:cNvPicPr>
          <p:nvPr/>
        </p:nvPicPr>
        <p:blipFill>
          <a:blip r:embed="rId2"/>
          <a:stretch>
            <a:fillRect/>
          </a:stretch>
        </p:blipFill>
        <p:spPr>
          <a:xfrm>
            <a:off x="5963631" y="1483556"/>
            <a:ext cx="5929672" cy="5253864"/>
          </a:xfrm>
          <a:prstGeom prst="rect">
            <a:avLst/>
          </a:prstGeom>
        </p:spPr>
      </p:pic>
      <p:sp>
        <p:nvSpPr>
          <p:cNvPr id="8" name="Rectangle 7"/>
          <p:cNvSpPr/>
          <p:nvPr/>
        </p:nvSpPr>
        <p:spPr>
          <a:xfrm>
            <a:off x="10849231" y="3465696"/>
            <a:ext cx="543697" cy="368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p:cNvSpPr/>
          <p:nvPr/>
        </p:nvSpPr>
        <p:spPr>
          <a:xfrm>
            <a:off x="8603865" y="3465696"/>
            <a:ext cx="543697" cy="368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descr="A screenshot of a computer&#10;&#10;Description automatically generated with medium confidence">
            <a:extLst>
              <a:ext uri="{FF2B5EF4-FFF2-40B4-BE49-F238E27FC236}">
                <a16:creationId xmlns:a16="http://schemas.microsoft.com/office/drawing/2014/main" id="{B5884B02-4BE8-48A7-851A-D7BB06070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147" y="120580"/>
            <a:ext cx="6597199" cy="6597199"/>
          </a:xfrm>
          <a:prstGeom prst="rect">
            <a:avLst/>
          </a:prstGeom>
        </p:spPr>
      </p:pic>
    </p:spTree>
    <p:extLst>
      <p:ext uri="{BB962C8B-B14F-4D97-AF65-F5344CB8AC3E}">
        <p14:creationId xmlns:p14="http://schemas.microsoft.com/office/powerpoint/2010/main" val="51197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33</a:t>
            </a:fld>
            <a:endParaRPr lang="en-US" dirty="0"/>
          </a:p>
        </p:txBody>
      </p:sp>
      <p:sp>
        <p:nvSpPr>
          <p:cNvPr id="3" name="Title 2"/>
          <p:cNvSpPr>
            <a:spLocks noGrp="1"/>
          </p:cNvSpPr>
          <p:nvPr>
            <p:ph type="title"/>
          </p:nvPr>
        </p:nvSpPr>
        <p:spPr>
          <a:xfrm>
            <a:off x="587374" y="370290"/>
            <a:ext cx="6923769" cy="1474385"/>
          </a:xfrm>
        </p:spPr>
        <p:txBody>
          <a:bodyPr/>
          <a:lstStyle/>
          <a:p>
            <a:r>
              <a:rPr lang="da-DK" dirty="0"/>
              <a:t>Hvordan </a:t>
            </a:r>
            <a:r>
              <a:rPr lang="da-DK" dirty="0" err="1"/>
              <a:t>deleter</a:t>
            </a:r>
            <a:r>
              <a:rPr lang="da-DK" dirty="0"/>
              <a:t> vi så?</a:t>
            </a:r>
          </a:p>
        </p:txBody>
      </p:sp>
      <p:sp>
        <p:nvSpPr>
          <p:cNvPr id="4" name="Text Placeholder 3"/>
          <p:cNvSpPr>
            <a:spLocks noGrp="1"/>
          </p:cNvSpPr>
          <p:nvPr>
            <p:ph type="body" sz="quarter" idx="12"/>
          </p:nvPr>
        </p:nvSpPr>
        <p:spPr>
          <a:xfrm>
            <a:off x="587374" y="2065336"/>
            <a:ext cx="11120531" cy="3905157"/>
          </a:xfrm>
        </p:spPr>
        <p:txBody>
          <a:bodyPr>
            <a:normAutofit/>
          </a:bodyPr>
          <a:lstStyle/>
          <a:p>
            <a:r>
              <a:rPr lang="da-DK" sz="2400" dirty="0"/>
              <a:t>Vi kan ikke simpelthen markere en slot som Nil</a:t>
            </a:r>
          </a:p>
          <a:p>
            <a:r>
              <a:rPr lang="da-DK" sz="2400" dirty="0"/>
              <a:t>Vi kan løse det gennem at bruge en anden special-værdi: </a:t>
            </a:r>
            <a:r>
              <a:rPr lang="da-DK" sz="2400" b="1" dirty="0" err="1"/>
              <a:t>Deleted</a:t>
            </a:r>
            <a:endParaRPr lang="da-DK" sz="2400" dirty="0"/>
          </a:p>
          <a:p>
            <a:r>
              <a:rPr lang="da-DK" sz="2400" dirty="0"/>
              <a:t>Vi kan modificere Hash-</a:t>
            </a:r>
            <a:r>
              <a:rPr lang="da-DK" sz="2400" dirty="0" err="1"/>
              <a:t>Insert</a:t>
            </a:r>
            <a:r>
              <a:rPr lang="da-DK" sz="2400" dirty="0"/>
              <a:t> til at behandle sådanne elementer som Nil</a:t>
            </a:r>
          </a:p>
          <a:p>
            <a:r>
              <a:rPr lang="da-DK" sz="2400" dirty="0"/>
              <a:t>Hash-Search kan være som den er, eftersom ingen værdier vil matche </a:t>
            </a:r>
            <a:r>
              <a:rPr lang="da-DK" sz="2400" b="1" dirty="0" err="1"/>
              <a:t>Deleted</a:t>
            </a:r>
            <a:endParaRPr lang="da-DK" sz="2400" dirty="0"/>
          </a:p>
          <a:p>
            <a:r>
              <a:rPr lang="da-DK" sz="2400" dirty="0"/>
              <a:t>Anses som problematisk, pga. dårlig performance ved mange deletions</a:t>
            </a:r>
          </a:p>
          <a:p>
            <a:pPr lvl="1"/>
            <a:r>
              <a:rPr lang="da-DK" sz="2200" b="1" dirty="0" err="1"/>
              <a:t>Take-home</a:t>
            </a:r>
            <a:r>
              <a:rPr lang="da-DK" sz="2200" b="1" dirty="0"/>
              <a:t> </a:t>
            </a:r>
            <a:r>
              <a:rPr lang="da-DK" sz="2200" b="1" dirty="0" err="1"/>
              <a:t>message</a:t>
            </a:r>
            <a:r>
              <a:rPr lang="da-DK" sz="2200" b="1" dirty="0"/>
              <a:t>:</a:t>
            </a:r>
            <a:r>
              <a:rPr lang="da-DK" sz="2200" dirty="0"/>
              <a:t> Hvis vi vil </a:t>
            </a:r>
            <a:r>
              <a:rPr lang="da-DK" sz="2200" dirty="0" err="1"/>
              <a:t>delete</a:t>
            </a:r>
            <a:r>
              <a:rPr lang="da-DK" sz="2200" dirty="0"/>
              <a:t>, er det bedre at bruge </a:t>
            </a:r>
            <a:r>
              <a:rPr lang="da-DK" sz="2200" dirty="0" err="1"/>
              <a:t>chaining</a:t>
            </a:r>
            <a:endParaRPr lang="da-DK" sz="2200" dirty="0"/>
          </a:p>
        </p:txBody>
      </p:sp>
    </p:spTree>
    <p:extLst>
      <p:ext uri="{BB962C8B-B14F-4D97-AF65-F5344CB8AC3E}">
        <p14:creationId xmlns:p14="http://schemas.microsoft.com/office/powerpoint/2010/main" val="28107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34</a:t>
            </a:fld>
            <a:endParaRPr lang="en-US" dirty="0"/>
          </a:p>
        </p:txBody>
      </p:sp>
      <p:sp>
        <p:nvSpPr>
          <p:cNvPr id="3" name="Title 2"/>
          <p:cNvSpPr>
            <a:spLocks noGrp="1"/>
          </p:cNvSpPr>
          <p:nvPr>
            <p:ph type="title"/>
          </p:nvPr>
        </p:nvSpPr>
        <p:spPr>
          <a:xfrm>
            <a:off x="587374" y="370290"/>
            <a:ext cx="6074683" cy="1474385"/>
          </a:xfrm>
        </p:spPr>
        <p:txBody>
          <a:bodyPr/>
          <a:lstStyle/>
          <a:p>
            <a:r>
              <a:rPr lang="da-DK" dirty="0"/>
              <a:t>Open </a:t>
            </a:r>
            <a:r>
              <a:rPr lang="da-DK" dirty="0" err="1"/>
              <a:t>Addressing</a:t>
            </a:r>
            <a:r>
              <a:rPr lang="da-DK" dirty="0"/>
              <a:t>: Average-case Runtime</a:t>
            </a:r>
          </a:p>
        </p:txBody>
      </p:sp>
      <p:sp>
        <p:nvSpPr>
          <p:cNvPr id="4" name="Text Placeholder 3"/>
          <p:cNvSpPr>
            <a:spLocks noGrp="1"/>
          </p:cNvSpPr>
          <p:nvPr>
            <p:ph type="body" sz="quarter" idx="12"/>
          </p:nvPr>
        </p:nvSpPr>
        <p:spPr/>
        <p:txBody>
          <a:bodyPr>
            <a:normAutofit/>
          </a:bodyPr>
          <a:lstStyle/>
          <a:p>
            <a:r>
              <a:rPr lang="da-DK" sz="2400" dirty="0"/>
              <a:t>Vi udtrykker analysen i termer af load factor </a:t>
            </a:r>
            <a:r>
              <a:rPr lang="el-GR" sz="2400" dirty="0"/>
              <a:t>α </a:t>
            </a:r>
            <a:r>
              <a:rPr lang="da-DK" sz="2400" dirty="0"/>
              <a:t>= n/m</a:t>
            </a:r>
          </a:p>
          <a:p>
            <a:r>
              <a:rPr lang="da-DK" sz="2400" dirty="0"/>
              <a:t>Når vi bruger open </a:t>
            </a:r>
            <a:r>
              <a:rPr lang="da-DK" sz="2400" dirty="0" err="1"/>
              <a:t>addressing</a:t>
            </a:r>
            <a:r>
              <a:rPr lang="da-DK" sz="2400" dirty="0"/>
              <a:t>, er der højest 1 element per slot,</a:t>
            </a:r>
            <a:br>
              <a:rPr lang="da-DK" sz="2400" dirty="0"/>
            </a:br>
            <a:r>
              <a:rPr lang="da-DK" sz="2400" dirty="0"/>
              <a:t> altså er </a:t>
            </a:r>
            <a:r>
              <a:rPr lang="da-DK" sz="2400" b="1" dirty="0"/>
              <a:t>n &lt;= m</a:t>
            </a:r>
            <a:r>
              <a:rPr lang="da-DK" sz="2400" dirty="0"/>
              <a:t> og </a:t>
            </a:r>
            <a:r>
              <a:rPr lang="da-DK" sz="2400" b="1" dirty="0"/>
              <a:t>0 &lt;= </a:t>
            </a:r>
            <a:r>
              <a:rPr lang="el-GR" sz="2400" b="1" dirty="0"/>
              <a:t>α</a:t>
            </a:r>
            <a:r>
              <a:rPr lang="da-DK" sz="2400" b="1" dirty="0"/>
              <a:t> &lt;= 1</a:t>
            </a:r>
          </a:p>
          <a:p>
            <a:r>
              <a:rPr lang="da-DK" sz="2400" dirty="0"/>
              <a:t>Antagelse:</a:t>
            </a:r>
          </a:p>
          <a:p>
            <a:pPr lvl="1"/>
            <a:r>
              <a:rPr lang="da-DK" sz="2000" dirty="0"/>
              <a:t>Vi bruger uniform </a:t>
            </a:r>
            <a:r>
              <a:rPr lang="da-DK" sz="2000" dirty="0" err="1"/>
              <a:t>hashing</a:t>
            </a:r>
            <a:endParaRPr lang="da-DK" sz="2000" dirty="0"/>
          </a:p>
          <a:p>
            <a:pPr lvl="1"/>
            <a:r>
              <a:rPr lang="da-DK" sz="2000" b="1" dirty="0"/>
              <a:t>Altså: </a:t>
            </a:r>
            <a:r>
              <a:rPr lang="da-DK" sz="2000" b="1" dirty="0" err="1"/>
              <a:t>Probe</a:t>
            </a:r>
            <a:r>
              <a:rPr lang="da-DK" sz="2000" b="1" dirty="0"/>
              <a:t>-sekvensen</a:t>
            </a:r>
            <a:r>
              <a:rPr lang="da-DK" sz="2000" dirty="0"/>
              <a:t> ⟨</a:t>
            </a:r>
            <a:r>
              <a:rPr lang="da-DK" sz="2000" i="1" dirty="0"/>
              <a:t>h</a:t>
            </a:r>
            <a:r>
              <a:rPr lang="da-DK" sz="2000" dirty="0"/>
              <a:t>(</a:t>
            </a:r>
            <a:r>
              <a:rPr lang="da-DK" sz="2000" i="1" dirty="0"/>
              <a:t>k</a:t>
            </a:r>
            <a:r>
              <a:rPr lang="da-DK" sz="2000" dirty="0"/>
              <a:t>,0), </a:t>
            </a:r>
            <a:r>
              <a:rPr lang="da-DK" sz="2000" i="1" dirty="0"/>
              <a:t>h</a:t>
            </a:r>
            <a:r>
              <a:rPr lang="da-DK" sz="2000" dirty="0"/>
              <a:t>(</a:t>
            </a:r>
            <a:r>
              <a:rPr lang="da-DK" sz="2000" i="1" dirty="0"/>
              <a:t>k</a:t>
            </a:r>
            <a:r>
              <a:rPr lang="da-DK" sz="2000" dirty="0"/>
              <a:t>,2),…, </a:t>
            </a:r>
            <a:r>
              <a:rPr lang="da-DK" sz="2000" i="1" dirty="0"/>
              <a:t>h</a:t>
            </a:r>
            <a:r>
              <a:rPr lang="da-DK" sz="2000" dirty="0"/>
              <a:t>(</a:t>
            </a:r>
            <a:r>
              <a:rPr lang="da-DK" sz="2000" i="1" dirty="0" err="1"/>
              <a:t>k</a:t>
            </a:r>
            <a:r>
              <a:rPr lang="da-DK" sz="2000" dirty="0" err="1"/>
              <a:t>,</a:t>
            </a:r>
            <a:r>
              <a:rPr lang="da-DK" sz="2000" i="1" dirty="0" err="1"/>
              <a:t>m</a:t>
            </a:r>
            <a:r>
              <a:rPr lang="da-DK" sz="2000" i="1" dirty="0"/>
              <a:t> </a:t>
            </a:r>
            <a:r>
              <a:rPr lang="da-DK" sz="2000" dirty="0"/>
              <a:t>− 1)⟩ vi bruger for at indsætte eller søge efter nøglen </a:t>
            </a:r>
            <a:r>
              <a:rPr lang="da-DK" sz="2000" b="1" dirty="0"/>
              <a:t>k</a:t>
            </a:r>
            <a:r>
              <a:rPr lang="da-DK" sz="2000" dirty="0"/>
              <a:t> kan være hvilken som helst </a:t>
            </a:r>
            <a:r>
              <a:rPr lang="da-DK" sz="2000" dirty="0" err="1"/>
              <a:t>permutering</a:t>
            </a:r>
            <a:r>
              <a:rPr lang="da-DK" sz="2000" dirty="0"/>
              <a:t> af ⟨0,1,…,</a:t>
            </a:r>
            <a:r>
              <a:rPr lang="da-DK" sz="2000" i="1" dirty="0"/>
              <a:t>m-1</a:t>
            </a:r>
            <a:r>
              <a:rPr lang="da-DK" sz="2000" dirty="0"/>
              <a:t>⟩, </a:t>
            </a:r>
            <a:br>
              <a:rPr lang="da-DK" sz="2000" dirty="0"/>
            </a:br>
            <a:r>
              <a:rPr lang="da-DK" sz="2000" dirty="0"/>
              <a:t>med samme sandsynlighed</a:t>
            </a:r>
          </a:p>
          <a:p>
            <a:pPr lvl="1"/>
            <a:endParaRPr lang="da-DK" sz="2000" dirty="0"/>
          </a:p>
        </p:txBody>
      </p:sp>
    </p:spTree>
    <p:extLst>
      <p:ext uri="{BB962C8B-B14F-4D97-AF65-F5344CB8AC3E}">
        <p14:creationId xmlns:p14="http://schemas.microsoft.com/office/powerpoint/2010/main" val="368980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35</a:t>
            </a:fld>
            <a:endParaRPr lang="en-US" dirty="0"/>
          </a:p>
        </p:txBody>
      </p:sp>
      <p:sp>
        <p:nvSpPr>
          <p:cNvPr id="3" name="Title 2"/>
          <p:cNvSpPr>
            <a:spLocks noGrp="1"/>
          </p:cNvSpPr>
          <p:nvPr>
            <p:ph type="title"/>
          </p:nvPr>
        </p:nvSpPr>
        <p:spPr>
          <a:xfrm>
            <a:off x="587374" y="370290"/>
            <a:ext cx="6205312" cy="1474385"/>
          </a:xfrm>
        </p:spPr>
        <p:txBody>
          <a:bodyPr/>
          <a:lstStyle/>
          <a:p>
            <a:r>
              <a:rPr lang="da-DK" dirty="0"/>
              <a:t>Open </a:t>
            </a:r>
            <a:r>
              <a:rPr lang="da-DK" dirty="0" err="1"/>
              <a:t>Addressing</a:t>
            </a:r>
            <a:r>
              <a:rPr lang="da-DK" dirty="0"/>
              <a:t>: Average-case Runtime</a:t>
            </a:r>
          </a:p>
        </p:txBody>
      </p:sp>
      <p:sp>
        <p:nvSpPr>
          <p:cNvPr id="4" name="Text Placeholder 3"/>
          <p:cNvSpPr>
            <a:spLocks noGrp="1"/>
          </p:cNvSpPr>
          <p:nvPr>
            <p:ph type="body" sz="quarter" idx="12"/>
          </p:nvPr>
        </p:nvSpPr>
        <p:spPr/>
        <p:txBody>
          <a:bodyPr>
            <a:normAutofit/>
          </a:bodyPr>
          <a:lstStyle/>
          <a:p>
            <a:r>
              <a:rPr lang="da-DK" sz="2000" dirty="0"/>
              <a:t>Analysen undersøger det </a:t>
            </a:r>
            <a:r>
              <a:rPr lang="da-DK" sz="2000" dirty="0" err="1"/>
              <a:t>forvæntede</a:t>
            </a:r>
            <a:r>
              <a:rPr lang="da-DK" sz="2000" dirty="0"/>
              <a:t> antal </a:t>
            </a:r>
            <a:r>
              <a:rPr lang="da-DK" sz="2000" dirty="0" err="1"/>
              <a:t>probes</a:t>
            </a:r>
            <a:r>
              <a:rPr lang="da-DK" sz="2000" dirty="0"/>
              <a:t> med open </a:t>
            </a:r>
            <a:r>
              <a:rPr lang="da-DK" sz="2000" dirty="0" err="1"/>
              <a:t>addressing</a:t>
            </a:r>
            <a:r>
              <a:rPr lang="da-DK" sz="2000" dirty="0"/>
              <a:t> og uniform </a:t>
            </a:r>
            <a:r>
              <a:rPr lang="da-DK" sz="2000" dirty="0" err="1"/>
              <a:t>hashing</a:t>
            </a:r>
            <a:endParaRPr lang="da-DK" sz="2000" dirty="0"/>
          </a:p>
        </p:txBody>
      </p:sp>
      <p:pic>
        <p:nvPicPr>
          <p:cNvPr id="5" name="Picture 4"/>
          <p:cNvPicPr>
            <a:picLocks noChangeAspect="1"/>
          </p:cNvPicPr>
          <p:nvPr/>
        </p:nvPicPr>
        <p:blipFill>
          <a:blip r:embed="rId2"/>
          <a:stretch>
            <a:fillRect/>
          </a:stretch>
        </p:blipFill>
        <p:spPr>
          <a:xfrm>
            <a:off x="1681162" y="2638229"/>
            <a:ext cx="8829675" cy="1381125"/>
          </a:xfrm>
          <a:prstGeom prst="rect">
            <a:avLst/>
          </a:prstGeom>
        </p:spPr>
      </p:pic>
      <p:pic>
        <p:nvPicPr>
          <p:cNvPr id="6" name="Picture 5"/>
          <p:cNvPicPr>
            <a:picLocks noChangeAspect="1"/>
          </p:cNvPicPr>
          <p:nvPr/>
        </p:nvPicPr>
        <p:blipFill>
          <a:blip r:embed="rId3"/>
          <a:stretch>
            <a:fillRect/>
          </a:stretch>
        </p:blipFill>
        <p:spPr>
          <a:xfrm>
            <a:off x="2643187" y="4862317"/>
            <a:ext cx="6905625" cy="590550"/>
          </a:xfrm>
          <a:prstGeom prst="rect">
            <a:avLst/>
          </a:prstGeom>
        </p:spPr>
      </p:pic>
      <p:sp>
        <p:nvSpPr>
          <p:cNvPr id="7" name="Text Placeholder 3"/>
          <p:cNvSpPr txBox="1">
            <a:spLocks/>
          </p:cNvSpPr>
          <p:nvPr/>
        </p:nvSpPr>
        <p:spPr>
          <a:xfrm>
            <a:off x="1197831" y="4298585"/>
            <a:ext cx="1445356" cy="495132"/>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Intuition:</a:t>
            </a:r>
            <a:endParaRPr lang="da-DK" sz="2000" dirty="0"/>
          </a:p>
        </p:txBody>
      </p:sp>
      <p:sp>
        <p:nvSpPr>
          <p:cNvPr id="8" name="Text Placeholder 3"/>
          <p:cNvSpPr txBox="1">
            <a:spLocks/>
          </p:cNvSpPr>
          <p:nvPr/>
        </p:nvSpPr>
        <p:spPr>
          <a:xfrm>
            <a:off x="3507288" y="5590066"/>
            <a:ext cx="1578279" cy="75185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Alltid</a:t>
            </a:r>
            <a:r>
              <a:rPr lang="da-DK" sz="2000" b="1" dirty="0"/>
              <a:t> mindst 1 </a:t>
            </a:r>
            <a:r>
              <a:rPr lang="da-DK" sz="2000" b="1" dirty="0" err="1"/>
              <a:t>probe</a:t>
            </a:r>
            <a:endParaRPr lang="da-DK" sz="2000" dirty="0"/>
          </a:p>
        </p:txBody>
      </p:sp>
      <p:sp>
        <p:nvSpPr>
          <p:cNvPr id="9" name="Text Placeholder 3"/>
          <p:cNvSpPr txBox="1">
            <a:spLocks/>
          </p:cNvSpPr>
          <p:nvPr/>
        </p:nvSpPr>
        <p:spPr>
          <a:xfrm>
            <a:off x="3123083" y="3939439"/>
            <a:ext cx="4335552" cy="75185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Med sandsynlighed </a:t>
            </a:r>
            <a:r>
              <a:rPr lang="el-GR" sz="2000" b="1" dirty="0"/>
              <a:t>α</a:t>
            </a:r>
            <a:r>
              <a:rPr lang="da-DK" sz="2000" b="1" dirty="0"/>
              <a:t> finder vi ikke en ledig slot, så vi skal </a:t>
            </a:r>
            <a:r>
              <a:rPr lang="da-DK" sz="2000" b="1" dirty="0" err="1"/>
              <a:t>probe</a:t>
            </a:r>
            <a:r>
              <a:rPr lang="da-DK" sz="2000" b="1" dirty="0"/>
              <a:t> igen </a:t>
            </a:r>
          </a:p>
        </p:txBody>
      </p:sp>
      <p:sp>
        <p:nvSpPr>
          <p:cNvPr id="10" name="Text Placeholder 3"/>
          <p:cNvSpPr txBox="1">
            <a:spLocks/>
          </p:cNvSpPr>
          <p:nvPr/>
        </p:nvSpPr>
        <p:spPr>
          <a:xfrm>
            <a:off x="5680357" y="5532719"/>
            <a:ext cx="5812395" cy="751859"/>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Med sandsynlighed </a:t>
            </a:r>
            <a:r>
              <a:rPr lang="el-GR" sz="2000" b="1" dirty="0"/>
              <a:t>α</a:t>
            </a:r>
            <a:r>
              <a:rPr lang="da-DK" sz="2000" b="1" dirty="0"/>
              <a:t>^2</a:t>
            </a:r>
            <a:r>
              <a:rPr lang="el-GR" sz="2000" b="1" dirty="0"/>
              <a:t> </a:t>
            </a:r>
            <a:r>
              <a:rPr lang="da-DK" sz="2000" b="1" dirty="0"/>
              <a:t> finder vi ikke en ledig slot efter 2 </a:t>
            </a:r>
            <a:r>
              <a:rPr lang="da-DK" sz="2000" b="1" dirty="0" err="1"/>
              <a:t>probes</a:t>
            </a:r>
            <a:r>
              <a:rPr lang="da-DK" sz="2000" b="1" dirty="0"/>
              <a:t>, så  vi skal </a:t>
            </a:r>
            <a:r>
              <a:rPr lang="da-DK" sz="2000" b="1" dirty="0" err="1"/>
              <a:t>probe</a:t>
            </a:r>
            <a:r>
              <a:rPr lang="da-DK" sz="2000" b="1" dirty="0"/>
              <a:t> igen, </a:t>
            </a:r>
            <a:r>
              <a:rPr lang="da-DK" sz="2000" b="1" dirty="0" err="1"/>
              <a:t>osv</a:t>
            </a:r>
            <a:r>
              <a:rPr lang="da-DK" sz="2000" b="1" dirty="0"/>
              <a:t>…</a:t>
            </a:r>
          </a:p>
        </p:txBody>
      </p:sp>
    </p:spTree>
    <p:extLst>
      <p:ext uri="{BB962C8B-B14F-4D97-AF65-F5344CB8AC3E}">
        <p14:creationId xmlns:p14="http://schemas.microsoft.com/office/powerpoint/2010/main" val="49982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36</a:t>
            </a:fld>
            <a:endParaRPr lang="en-US" dirty="0"/>
          </a:p>
        </p:txBody>
      </p:sp>
      <p:sp>
        <p:nvSpPr>
          <p:cNvPr id="3" name="Title 2"/>
          <p:cNvSpPr>
            <a:spLocks noGrp="1"/>
          </p:cNvSpPr>
          <p:nvPr>
            <p:ph type="title"/>
          </p:nvPr>
        </p:nvSpPr>
        <p:spPr>
          <a:xfrm>
            <a:off x="587374" y="370290"/>
            <a:ext cx="6205312" cy="1474385"/>
          </a:xfrm>
        </p:spPr>
        <p:txBody>
          <a:bodyPr/>
          <a:lstStyle/>
          <a:p>
            <a:r>
              <a:rPr lang="da-DK" dirty="0"/>
              <a:t>Open </a:t>
            </a:r>
            <a:r>
              <a:rPr lang="da-DK" dirty="0" err="1"/>
              <a:t>Addressing</a:t>
            </a:r>
            <a:r>
              <a:rPr lang="da-DK" dirty="0"/>
              <a:t>: Average-case Runtime</a:t>
            </a:r>
          </a:p>
        </p:txBody>
      </p:sp>
      <p:sp>
        <p:nvSpPr>
          <p:cNvPr id="4" name="Text Placeholder 3"/>
          <p:cNvSpPr>
            <a:spLocks noGrp="1"/>
          </p:cNvSpPr>
          <p:nvPr>
            <p:ph type="body" sz="quarter" idx="12"/>
          </p:nvPr>
        </p:nvSpPr>
        <p:spPr/>
        <p:txBody>
          <a:bodyPr>
            <a:noAutofit/>
          </a:bodyPr>
          <a:lstStyle/>
          <a:p>
            <a:r>
              <a:rPr lang="da-DK" sz="2000" dirty="0"/>
              <a:t>Analysen undersøger det </a:t>
            </a:r>
            <a:r>
              <a:rPr lang="da-DK" sz="2000" dirty="0" err="1"/>
              <a:t>forvæntede</a:t>
            </a:r>
            <a:r>
              <a:rPr lang="da-DK" sz="2000" dirty="0"/>
              <a:t> antal </a:t>
            </a:r>
            <a:r>
              <a:rPr lang="da-DK" sz="2000" dirty="0" err="1"/>
              <a:t>probes</a:t>
            </a:r>
            <a:r>
              <a:rPr lang="da-DK" sz="2000" dirty="0"/>
              <a:t> med open </a:t>
            </a:r>
            <a:r>
              <a:rPr lang="da-DK" sz="2000" dirty="0" err="1"/>
              <a:t>addressing</a:t>
            </a:r>
            <a:r>
              <a:rPr lang="da-DK" sz="2000" dirty="0"/>
              <a:t> og uniform </a:t>
            </a:r>
            <a:r>
              <a:rPr lang="da-DK" sz="2000" dirty="0" err="1"/>
              <a:t>hashing</a:t>
            </a:r>
            <a:endParaRPr lang="da-DK" sz="2000" dirty="0"/>
          </a:p>
          <a:p>
            <a:endParaRPr lang="da-DK" sz="2000" dirty="0"/>
          </a:p>
          <a:p>
            <a:endParaRPr lang="da-DK" sz="2000" dirty="0"/>
          </a:p>
          <a:p>
            <a:pPr marL="0" indent="0">
              <a:buNone/>
            </a:pPr>
            <a:endParaRPr lang="da-DK" sz="2000" dirty="0"/>
          </a:p>
          <a:p>
            <a:r>
              <a:rPr lang="da-DK" sz="2000" dirty="0"/>
              <a:t>Dersom </a:t>
            </a:r>
            <a:r>
              <a:rPr lang="el-GR" sz="2000" dirty="0"/>
              <a:t>α</a:t>
            </a:r>
            <a:r>
              <a:rPr lang="da-DK" sz="2000" dirty="0"/>
              <a:t> er konstant, siger Teorem 11.6 at </a:t>
            </a:r>
            <a:r>
              <a:rPr lang="da-DK" sz="2000" b="1" dirty="0"/>
              <a:t>en mislykket søgning bruger O(1) tid</a:t>
            </a:r>
          </a:p>
          <a:p>
            <a:r>
              <a:rPr lang="da-DK" sz="2000" dirty="0"/>
              <a:t>Altså, om tabellen er 50% fuld, vil antallet </a:t>
            </a:r>
            <a:r>
              <a:rPr lang="da-DK" sz="2000" dirty="0" err="1"/>
              <a:t>probes</a:t>
            </a:r>
            <a:r>
              <a:rPr lang="da-DK" sz="2000" dirty="0"/>
              <a:t> være </a:t>
            </a:r>
            <a:r>
              <a:rPr lang="da-DK" sz="2000" b="1" dirty="0"/>
              <a:t>1/(1-0.5) = 2</a:t>
            </a:r>
          </a:p>
          <a:p>
            <a:r>
              <a:rPr lang="da-DK" sz="2000" dirty="0"/>
              <a:t>Om tabellen er 90% fuld, vil antallet </a:t>
            </a:r>
            <a:r>
              <a:rPr lang="da-DK" sz="2000" dirty="0" err="1"/>
              <a:t>probes</a:t>
            </a:r>
            <a:r>
              <a:rPr lang="da-DK" sz="2000" dirty="0"/>
              <a:t> være </a:t>
            </a:r>
            <a:r>
              <a:rPr lang="da-DK" sz="2000" b="1" dirty="0"/>
              <a:t>1/(1-0.9) = 10</a:t>
            </a:r>
          </a:p>
        </p:txBody>
      </p:sp>
      <p:pic>
        <p:nvPicPr>
          <p:cNvPr id="5" name="Picture 4"/>
          <p:cNvPicPr>
            <a:picLocks noChangeAspect="1"/>
          </p:cNvPicPr>
          <p:nvPr/>
        </p:nvPicPr>
        <p:blipFill>
          <a:blip r:embed="rId2"/>
          <a:stretch>
            <a:fillRect/>
          </a:stretch>
        </p:blipFill>
        <p:spPr>
          <a:xfrm>
            <a:off x="1681162" y="2638229"/>
            <a:ext cx="8829675" cy="1381125"/>
          </a:xfrm>
          <a:prstGeom prst="rect">
            <a:avLst/>
          </a:prstGeom>
        </p:spPr>
      </p:pic>
    </p:spTree>
    <p:extLst>
      <p:ext uri="{BB962C8B-B14F-4D97-AF65-F5344CB8AC3E}">
        <p14:creationId xmlns:p14="http://schemas.microsoft.com/office/powerpoint/2010/main" val="3638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37</a:t>
            </a:fld>
            <a:endParaRPr lang="en-US" dirty="0"/>
          </a:p>
        </p:txBody>
      </p:sp>
      <p:sp>
        <p:nvSpPr>
          <p:cNvPr id="3" name="Title 2"/>
          <p:cNvSpPr>
            <a:spLocks noGrp="1"/>
          </p:cNvSpPr>
          <p:nvPr>
            <p:ph type="title"/>
          </p:nvPr>
        </p:nvSpPr>
        <p:spPr>
          <a:xfrm>
            <a:off x="587374" y="370290"/>
            <a:ext cx="6151629" cy="1474385"/>
          </a:xfrm>
        </p:spPr>
        <p:txBody>
          <a:bodyPr/>
          <a:lstStyle/>
          <a:p>
            <a:r>
              <a:rPr lang="da-DK" dirty="0"/>
              <a:t>Open </a:t>
            </a:r>
            <a:r>
              <a:rPr lang="da-DK" dirty="0" err="1"/>
              <a:t>Addressing</a:t>
            </a:r>
            <a:r>
              <a:rPr lang="da-DK" dirty="0"/>
              <a:t>: Average-case Runtime</a:t>
            </a:r>
          </a:p>
        </p:txBody>
      </p:sp>
      <p:sp>
        <p:nvSpPr>
          <p:cNvPr id="6" name="Text Placeholder 3"/>
          <p:cNvSpPr>
            <a:spLocks noGrp="1"/>
          </p:cNvSpPr>
          <p:nvPr>
            <p:ph type="body" sz="quarter" idx="12"/>
          </p:nvPr>
        </p:nvSpPr>
        <p:spPr>
          <a:xfrm>
            <a:off x="587375" y="2065337"/>
            <a:ext cx="10752512" cy="4012734"/>
          </a:xfrm>
        </p:spPr>
        <p:txBody>
          <a:bodyPr>
            <a:noAutofit/>
          </a:bodyPr>
          <a:lstStyle/>
          <a:p>
            <a:endParaRPr lang="da-DK" sz="2000" dirty="0"/>
          </a:p>
          <a:p>
            <a:endParaRPr lang="da-DK" sz="2000" dirty="0"/>
          </a:p>
          <a:p>
            <a:endParaRPr lang="da-DK" sz="2000" dirty="0"/>
          </a:p>
          <a:p>
            <a:endParaRPr lang="da-DK" sz="2000" dirty="0"/>
          </a:p>
          <a:p>
            <a:pPr marL="0" indent="0">
              <a:buNone/>
            </a:pPr>
            <a:endParaRPr lang="da-DK" sz="2000" dirty="0"/>
          </a:p>
          <a:p>
            <a:r>
              <a:rPr lang="da-DK" sz="2000" dirty="0"/>
              <a:t>Dersom </a:t>
            </a:r>
            <a:r>
              <a:rPr lang="el-GR" sz="2000" dirty="0"/>
              <a:t>α</a:t>
            </a:r>
            <a:r>
              <a:rPr lang="da-DK" sz="2000" dirty="0"/>
              <a:t> er konstant, siger Teorem 11.8 at </a:t>
            </a:r>
            <a:r>
              <a:rPr lang="da-DK" sz="2000" b="1" dirty="0"/>
              <a:t>en vellykket søgning bruger O(1) tid</a:t>
            </a:r>
          </a:p>
          <a:p>
            <a:r>
              <a:rPr lang="da-DK" sz="2000" dirty="0"/>
              <a:t>Dersom tabellen er 50% fuld, vil antallet </a:t>
            </a:r>
            <a:r>
              <a:rPr lang="da-DK" sz="2000" dirty="0" err="1"/>
              <a:t>probes</a:t>
            </a:r>
            <a:r>
              <a:rPr lang="da-DK" sz="2000" dirty="0"/>
              <a:t> være </a:t>
            </a:r>
            <a:r>
              <a:rPr lang="da-DK" sz="2000" b="1" dirty="0"/>
              <a:t>(1 /</a:t>
            </a:r>
            <a:r>
              <a:rPr lang="el-GR" sz="2000" b="1" dirty="0"/>
              <a:t> α</a:t>
            </a:r>
            <a:r>
              <a:rPr lang="da-DK" sz="2000" b="1" dirty="0"/>
              <a:t>) </a:t>
            </a:r>
            <a:r>
              <a:rPr lang="da-DK" sz="2000" b="1" dirty="0" err="1"/>
              <a:t>ln</a:t>
            </a:r>
            <a:r>
              <a:rPr lang="da-DK" sz="2000" b="1" dirty="0"/>
              <a:t> 1 / (1-</a:t>
            </a:r>
            <a:r>
              <a:rPr lang="el-GR" sz="2000" b="1" dirty="0"/>
              <a:t> α</a:t>
            </a:r>
            <a:r>
              <a:rPr lang="da-DK" sz="2000" b="1" dirty="0"/>
              <a:t>)</a:t>
            </a:r>
            <a:r>
              <a:rPr lang="da-DK" sz="2000" dirty="0"/>
              <a:t> = 2 </a:t>
            </a:r>
            <a:r>
              <a:rPr lang="da-DK" sz="2000" dirty="0" err="1"/>
              <a:t>ln</a:t>
            </a:r>
            <a:r>
              <a:rPr lang="da-DK" sz="2000" dirty="0"/>
              <a:t> 2 = 1.387…</a:t>
            </a:r>
          </a:p>
          <a:p>
            <a:r>
              <a:rPr lang="da-DK" sz="2000" dirty="0"/>
              <a:t>Om tabellen er 90% fuld, vil antallet </a:t>
            </a:r>
            <a:r>
              <a:rPr lang="da-DK" sz="2000" dirty="0" err="1"/>
              <a:t>probes</a:t>
            </a:r>
            <a:r>
              <a:rPr lang="da-DK" sz="2000" dirty="0"/>
              <a:t> være </a:t>
            </a:r>
            <a:r>
              <a:rPr lang="da-DK" sz="2000" b="1" dirty="0"/>
              <a:t>(1 /</a:t>
            </a:r>
            <a:r>
              <a:rPr lang="el-GR" sz="2000" b="1" dirty="0"/>
              <a:t> α</a:t>
            </a:r>
            <a:r>
              <a:rPr lang="da-DK" sz="2000" b="1" dirty="0"/>
              <a:t>) </a:t>
            </a:r>
            <a:r>
              <a:rPr lang="da-DK" sz="2000" b="1" dirty="0" err="1"/>
              <a:t>ln</a:t>
            </a:r>
            <a:r>
              <a:rPr lang="da-DK" sz="2000" b="1" dirty="0"/>
              <a:t> 1 / (1-</a:t>
            </a:r>
            <a:r>
              <a:rPr lang="el-GR" sz="2000" b="1" dirty="0"/>
              <a:t> α</a:t>
            </a:r>
            <a:r>
              <a:rPr lang="da-DK" sz="2000" b="1" dirty="0"/>
              <a:t>)</a:t>
            </a:r>
            <a:r>
              <a:rPr lang="da-DK" sz="2000" dirty="0"/>
              <a:t> = 10/9 </a:t>
            </a:r>
            <a:r>
              <a:rPr lang="da-DK" sz="2000" dirty="0" err="1"/>
              <a:t>ln</a:t>
            </a:r>
            <a:r>
              <a:rPr lang="da-DK" sz="2000" dirty="0"/>
              <a:t> 10 = 2.559…</a:t>
            </a:r>
          </a:p>
        </p:txBody>
      </p:sp>
      <p:pic>
        <p:nvPicPr>
          <p:cNvPr id="8" name="Picture 7"/>
          <p:cNvPicPr>
            <a:picLocks noChangeAspect="1"/>
          </p:cNvPicPr>
          <p:nvPr/>
        </p:nvPicPr>
        <p:blipFill>
          <a:blip r:embed="rId2"/>
          <a:stretch>
            <a:fillRect/>
          </a:stretch>
        </p:blipFill>
        <p:spPr>
          <a:xfrm>
            <a:off x="1520218" y="1756125"/>
            <a:ext cx="8886825" cy="2667000"/>
          </a:xfrm>
          <a:prstGeom prst="rect">
            <a:avLst/>
          </a:prstGeom>
        </p:spPr>
      </p:pic>
    </p:spTree>
    <p:extLst>
      <p:ext uri="{BB962C8B-B14F-4D97-AF65-F5344CB8AC3E}">
        <p14:creationId xmlns:p14="http://schemas.microsoft.com/office/powerpoint/2010/main" val="97716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38</a:t>
            </a:fld>
            <a:endParaRPr lang="en-US" dirty="0"/>
          </a:p>
        </p:txBody>
      </p:sp>
      <p:sp>
        <p:nvSpPr>
          <p:cNvPr id="3" name="Title 2"/>
          <p:cNvSpPr>
            <a:spLocks noGrp="1"/>
          </p:cNvSpPr>
          <p:nvPr>
            <p:ph type="title"/>
          </p:nvPr>
        </p:nvSpPr>
        <p:spPr>
          <a:xfrm>
            <a:off x="587374" y="370290"/>
            <a:ext cx="5561635" cy="1474385"/>
          </a:xfrm>
        </p:spPr>
        <p:txBody>
          <a:bodyPr/>
          <a:lstStyle/>
          <a:p>
            <a:r>
              <a:rPr lang="da-DK" dirty="0" err="1"/>
              <a:t>Hashing</a:t>
            </a:r>
            <a:r>
              <a:rPr lang="da-DK" dirty="0"/>
              <a:t> i </a:t>
            </a:r>
            <a:br>
              <a:rPr lang="da-DK" dirty="0"/>
            </a:br>
            <a:r>
              <a:rPr lang="da-DK" dirty="0"/>
              <a:t>Open </a:t>
            </a:r>
            <a:r>
              <a:rPr lang="da-DK" dirty="0" err="1"/>
              <a:t>Addressing</a:t>
            </a:r>
            <a:endParaRPr lang="da-DK" dirty="0"/>
          </a:p>
        </p:txBody>
      </p:sp>
      <p:sp>
        <p:nvSpPr>
          <p:cNvPr id="4" name="Text Placeholder 3"/>
          <p:cNvSpPr>
            <a:spLocks noGrp="1"/>
          </p:cNvSpPr>
          <p:nvPr>
            <p:ph type="body" sz="quarter" idx="12"/>
          </p:nvPr>
        </p:nvSpPr>
        <p:spPr/>
        <p:txBody>
          <a:bodyPr>
            <a:noAutofit/>
          </a:bodyPr>
          <a:lstStyle/>
          <a:p>
            <a:r>
              <a:rPr lang="da-DK" sz="2400" dirty="0"/>
              <a:t>Med Uniform </a:t>
            </a:r>
            <a:r>
              <a:rPr lang="da-DK" sz="2400" dirty="0" err="1"/>
              <a:t>Hashing</a:t>
            </a:r>
            <a:r>
              <a:rPr lang="da-DK" sz="2400" dirty="0"/>
              <a:t> er average-case Runtime O(1) for alle søgninger</a:t>
            </a:r>
          </a:p>
          <a:p>
            <a:pPr lvl="1"/>
            <a:r>
              <a:rPr lang="da-DK" sz="1800" dirty="0"/>
              <a:t>Dette antager dog at antallet probe-sekvenser er </a:t>
            </a:r>
            <a:r>
              <a:rPr lang="da-DK" sz="1800" i="1" dirty="0"/>
              <a:t>alle</a:t>
            </a:r>
            <a:r>
              <a:rPr lang="da-DK" sz="1800" dirty="0"/>
              <a:t> mulige permutationer af </a:t>
            </a:r>
            <a:r>
              <a:rPr lang="da-DK" sz="1800" b="1" dirty="0"/>
              <a:t>m </a:t>
            </a:r>
            <a:r>
              <a:rPr lang="da-DK" sz="1800" dirty="0"/>
              <a:t>slots</a:t>
            </a:r>
          </a:p>
          <a:p>
            <a:pPr lvl="1"/>
            <a:r>
              <a:rPr lang="da-DK" sz="1800" dirty="0"/>
              <a:t>Hvor mange </a:t>
            </a:r>
            <a:r>
              <a:rPr lang="da-DK" sz="1800" dirty="0" err="1"/>
              <a:t>permuteringer</a:t>
            </a:r>
            <a:r>
              <a:rPr lang="da-DK" sz="1800" dirty="0"/>
              <a:t> er der af ⟨0,1,…,</a:t>
            </a:r>
            <a:r>
              <a:rPr lang="da-DK" sz="1800" i="1" dirty="0"/>
              <a:t>m-1</a:t>
            </a:r>
            <a:r>
              <a:rPr lang="da-DK" sz="1800" dirty="0"/>
              <a:t>⟩?</a:t>
            </a:r>
          </a:p>
          <a:p>
            <a:pPr lvl="1"/>
            <a:r>
              <a:rPr lang="da-DK" sz="1800" b="1" dirty="0"/>
              <a:t>m!</a:t>
            </a:r>
            <a:endParaRPr lang="da-DK" sz="1800" dirty="0"/>
          </a:p>
          <a:p>
            <a:r>
              <a:rPr lang="da-DK" sz="2400" dirty="0"/>
              <a:t>Uniform </a:t>
            </a:r>
            <a:r>
              <a:rPr lang="da-DK" sz="2400" dirty="0" err="1"/>
              <a:t>hashing</a:t>
            </a:r>
            <a:r>
              <a:rPr lang="da-DK" sz="2400" dirty="0"/>
              <a:t> er meget svært at implementere</a:t>
            </a:r>
          </a:p>
          <a:p>
            <a:r>
              <a:rPr lang="da-DK" sz="2400" dirty="0"/>
              <a:t>Vi kigger på tre teknikker:</a:t>
            </a:r>
          </a:p>
          <a:p>
            <a:pPr lvl="1"/>
            <a:r>
              <a:rPr lang="da-DK" sz="2000" dirty="0"/>
              <a:t>Lineær </a:t>
            </a:r>
            <a:r>
              <a:rPr lang="da-DK" sz="2000" dirty="0" err="1"/>
              <a:t>probing</a:t>
            </a:r>
            <a:endParaRPr lang="da-DK" sz="2000" dirty="0"/>
          </a:p>
          <a:p>
            <a:pPr lvl="1"/>
            <a:r>
              <a:rPr lang="da-DK" sz="2000" dirty="0"/>
              <a:t>Kvadratisk </a:t>
            </a:r>
            <a:r>
              <a:rPr lang="da-DK" sz="2000" dirty="0" err="1"/>
              <a:t>probing</a:t>
            </a:r>
            <a:endParaRPr lang="da-DK" sz="2000" dirty="0"/>
          </a:p>
          <a:p>
            <a:pPr lvl="1"/>
            <a:r>
              <a:rPr lang="da-DK" sz="2000" dirty="0"/>
              <a:t>Dobbelt </a:t>
            </a:r>
            <a:r>
              <a:rPr lang="da-DK" sz="2000" dirty="0" err="1"/>
              <a:t>hashing</a:t>
            </a:r>
            <a:endParaRPr lang="da-DK" sz="2000" dirty="0"/>
          </a:p>
        </p:txBody>
      </p:sp>
    </p:spTree>
    <p:extLst>
      <p:ext uri="{BB962C8B-B14F-4D97-AF65-F5344CB8AC3E}">
        <p14:creationId xmlns:p14="http://schemas.microsoft.com/office/powerpoint/2010/main" val="358486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39</a:t>
            </a:fld>
            <a:endParaRPr lang="en-US" dirty="0"/>
          </a:p>
        </p:txBody>
      </p:sp>
      <p:sp>
        <p:nvSpPr>
          <p:cNvPr id="3" name="Title 2"/>
          <p:cNvSpPr>
            <a:spLocks noGrp="1"/>
          </p:cNvSpPr>
          <p:nvPr>
            <p:ph type="title"/>
          </p:nvPr>
        </p:nvSpPr>
        <p:spPr/>
        <p:txBody>
          <a:bodyPr/>
          <a:lstStyle/>
          <a:p>
            <a:r>
              <a:rPr lang="da-DK" dirty="0"/>
              <a:t>Lineær </a:t>
            </a:r>
            <a:r>
              <a:rPr lang="da-DK" dirty="0" err="1"/>
              <a:t>Probing</a:t>
            </a:r>
            <a:endParaRPr lang="da-DK" dirty="0"/>
          </a:p>
        </p:txBody>
      </p:sp>
      <p:sp>
        <p:nvSpPr>
          <p:cNvPr id="4" name="Text Placeholder 3"/>
          <p:cNvSpPr>
            <a:spLocks noGrp="1"/>
          </p:cNvSpPr>
          <p:nvPr>
            <p:ph type="body" sz="quarter" idx="12"/>
          </p:nvPr>
        </p:nvSpPr>
        <p:spPr>
          <a:xfrm>
            <a:off x="587375" y="1844675"/>
            <a:ext cx="10752512" cy="3924358"/>
          </a:xfrm>
        </p:spPr>
        <p:txBody>
          <a:bodyPr>
            <a:noAutofit/>
          </a:bodyPr>
          <a:lstStyle/>
          <a:p>
            <a:r>
              <a:rPr lang="da-DK" sz="2000" dirty="0"/>
              <a:t>Vi bruger en </a:t>
            </a:r>
            <a:r>
              <a:rPr lang="da-DK" sz="2000" b="1" dirty="0" err="1"/>
              <a:t>auxiliary</a:t>
            </a:r>
            <a:r>
              <a:rPr lang="da-DK" sz="2000" b="1" dirty="0"/>
              <a:t> hash </a:t>
            </a:r>
            <a:r>
              <a:rPr lang="da-DK" sz="2000" b="1" dirty="0" err="1"/>
              <a:t>function</a:t>
            </a:r>
            <a:r>
              <a:rPr lang="da-DK" sz="2000" b="1" dirty="0"/>
              <a:t> h’: U → {0,…,m-1}</a:t>
            </a:r>
          </a:p>
          <a:p>
            <a:pPr lvl="1"/>
            <a:r>
              <a:rPr lang="da-DK" sz="1800" dirty="0" err="1"/>
              <a:t>Linear</a:t>
            </a:r>
            <a:r>
              <a:rPr lang="da-DK" sz="1800" dirty="0"/>
              <a:t> </a:t>
            </a:r>
            <a:r>
              <a:rPr lang="da-DK" sz="1800" dirty="0" err="1"/>
              <a:t>probing</a:t>
            </a:r>
            <a:r>
              <a:rPr lang="da-DK" sz="1800" dirty="0"/>
              <a:t> bruger h’ for at definere hash-funktionen h: U x {0, 1, …, m-1} → {0, 1, …, m-1} som</a:t>
            </a:r>
          </a:p>
          <a:p>
            <a:pPr lvl="1"/>
            <a:endParaRPr lang="da-DK" sz="1800" dirty="0"/>
          </a:p>
          <a:p>
            <a:pPr lvl="1"/>
            <a:endParaRPr lang="da-DK" sz="1800" dirty="0"/>
          </a:p>
          <a:p>
            <a:pPr lvl="1"/>
            <a:endParaRPr lang="da-DK" sz="1800" dirty="0"/>
          </a:p>
          <a:p>
            <a:r>
              <a:rPr lang="da-DK" sz="2000" dirty="0"/>
              <a:t>Den første probe-funktion definerer hele sekvensen, og vi kun </a:t>
            </a:r>
            <a:r>
              <a:rPr lang="da-DK" sz="2000" b="1" dirty="0"/>
              <a:t>m</a:t>
            </a:r>
            <a:r>
              <a:rPr lang="da-DK" sz="2000" dirty="0"/>
              <a:t> probe-sekvenser </a:t>
            </a:r>
            <a:br>
              <a:rPr lang="da-DK" sz="2000" dirty="0"/>
            </a:br>
            <a:r>
              <a:rPr lang="da-DK" sz="2000" dirty="0"/>
              <a:t>(</a:t>
            </a:r>
            <a:r>
              <a:rPr lang="da-DK" sz="2000" b="1" dirty="0"/>
              <a:t>m &lt;&lt; m!)</a:t>
            </a:r>
            <a:endParaRPr lang="da-DK" sz="2000" dirty="0"/>
          </a:p>
          <a:p>
            <a:r>
              <a:rPr lang="da-DK" sz="2000" dirty="0"/>
              <a:t>Nem at implementere</a:t>
            </a:r>
          </a:p>
          <a:p>
            <a:r>
              <a:rPr lang="da-DK" sz="2000" dirty="0"/>
              <a:t>Har et problem - </a:t>
            </a:r>
            <a:r>
              <a:rPr lang="da-DK" sz="2000" b="1" dirty="0" err="1"/>
              <a:t>primary</a:t>
            </a:r>
            <a:r>
              <a:rPr lang="da-DK" sz="2000" b="1" dirty="0"/>
              <a:t> </a:t>
            </a:r>
            <a:r>
              <a:rPr lang="da-DK" sz="2000" b="1" dirty="0" err="1"/>
              <a:t>clustering</a:t>
            </a:r>
            <a:r>
              <a:rPr lang="da-DK" sz="2000" dirty="0"/>
              <a:t>: Lange sekvenser med brugte slots vil opstå, hvilket øger søgningstiden over tid</a:t>
            </a:r>
          </a:p>
        </p:txBody>
      </p:sp>
      <p:pic>
        <p:nvPicPr>
          <p:cNvPr id="5" name="Picture 4"/>
          <p:cNvPicPr>
            <a:picLocks noChangeAspect="1"/>
          </p:cNvPicPr>
          <p:nvPr/>
        </p:nvPicPr>
        <p:blipFill>
          <a:blip r:embed="rId2"/>
          <a:stretch>
            <a:fillRect/>
          </a:stretch>
        </p:blipFill>
        <p:spPr>
          <a:xfrm>
            <a:off x="2363181" y="2851086"/>
            <a:ext cx="7200900" cy="885825"/>
          </a:xfrm>
          <a:prstGeom prst="rect">
            <a:avLst/>
          </a:prstGeom>
        </p:spPr>
      </p:pic>
      <p:pic>
        <p:nvPicPr>
          <p:cNvPr id="9" name="Picture 8">
            <a:extLst>
              <a:ext uri="{FF2B5EF4-FFF2-40B4-BE49-F238E27FC236}">
                <a16:creationId xmlns:a16="http://schemas.microsoft.com/office/drawing/2014/main" id="{BA6ED46C-4CA0-A60E-D6D0-F91F798FD177}"/>
              </a:ext>
            </a:extLst>
          </p:cNvPr>
          <p:cNvPicPr>
            <a:picLocks noChangeAspect="1"/>
          </p:cNvPicPr>
          <p:nvPr/>
        </p:nvPicPr>
        <p:blipFill>
          <a:blip r:embed="rId3"/>
          <a:stretch>
            <a:fillRect/>
          </a:stretch>
        </p:blipFill>
        <p:spPr>
          <a:xfrm>
            <a:off x="1115645" y="3661209"/>
            <a:ext cx="10509976" cy="3132112"/>
          </a:xfrm>
          <a:prstGeom prst="rect">
            <a:avLst/>
          </a:prstGeom>
        </p:spPr>
      </p:pic>
      <p:sp>
        <p:nvSpPr>
          <p:cNvPr id="15" name="Freeform: Shape 14">
            <a:extLst>
              <a:ext uri="{FF2B5EF4-FFF2-40B4-BE49-F238E27FC236}">
                <a16:creationId xmlns:a16="http://schemas.microsoft.com/office/drawing/2014/main" id="{C66B0B5A-6C2F-5632-65A4-33C9BF4A6C51}"/>
              </a:ext>
            </a:extLst>
          </p:cNvPr>
          <p:cNvSpPr/>
          <p:nvPr/>
        </p:nvSpPr>
        <p:spPr>
          <a:xfrm>
            <a:off x="4899048" y="5926914"/>
            <a:ext cx="460537" cy="240280"/>
          </a:xfrm>
          <a:custGeom>
            <a:avLst/>
            <a:gdLst>
              <a:gd name="connsiteX0" fmla="*/ 0 w 460537"/>
              <a:gd name="connsiteY0" fmla="*/ 0 h 240280"/>
              <a:gd name="connsiteX1" fmla="*/ 6675 w 460537"/>
              <a:gd name="connsiteY1" fmla="*/ 120140 h 240280"/>
              <a:gd name="connsiteX2" fmla="*/ 86768 w 460537"/>
              <a:gd name="connsiteY2" fmla="*/ 226931 h 240280"/>
              <a:gd name="connsiteX3" fmla="*/ 153513 w 460537"/>
              <a:gd name="connsiteY3" fmla="*/ 240280 h 240280"/>
              <a:gd name="connsiteX4" fmla="*/ 393793 w 460537"/>
              <a:gd name="connsiteY4" fmla="*/ 206908 h 240280"/>
              <a:gd name="connsiteX5" fmla="*/ 440514 w 460537"/>
              <a:gd name="connsiteY5" fmla="*/ 113466 h 240280"/>
              <a:gd name="connsiteX6" fmla="*/ 453863 w 460537"/>
              <a:gd name="connsiteY6" fmla="*/ 46721 h 240280"/>
              <a:gd name="connsiteX7" fmla="*/ 460537 w 460537"/>
              <a:gd name="connsiteY7" fmla="*/ 33372 h 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37" h="240280">
                <a:moveTo>
                  <a:pt x="0" y="0"/>
                </a:moveTo>
                <a:cubicBezTo>
                  <a:pt x="2225" y="40047"/>
                  <a:pt x="-2026" y="80987"/>
                  <a:pt x="6675" y="120140"/>
                </a:cubicBezTo>
                <a:cubicBezTo>
                  <a:pt x="13022" y="148699"/>
                  <a:pt x="60120" y="212823"/>
                  <a:pt x="86768" y="226931"/>
                </a:cubicBezTo>
                <a:cubicBezTo>
                  <a:pt x="106820" y="237547"/>
                  <a:pt x="131265" y="235830"/>
                  <a:pt x="153513" y="240280"/>
                </a:cubicBezTo>
                <a:cubicBezTo>
                  <a:pt x="233606" y="229156"/>
                  <a:pt x="319829" y="239589"/>
                  <a:pt x="393793" y="206908"/>
                </a:cubicBezTo>
                <a:cubicBezTo>
                  <a:pt x="425646" y="192834"/>
                  <a:pt x="440514" y="113466"/>
                  <a:pt x="440514" y="113466"/>
                </a:cubicBezTo>
                <a:cubicBezTo>
                  <a:pt x="443801" y="93740"/>
                  <a:pt x="447223" y="66640"/>
                  <a:pt x="453863" y="46721"/>
                </a:cubicBezTo>
                <a:cubicBezTo>
                  <a:pt x="455436" y="42001"/>
                  <a:pt x="458312" y="37822"/>
                  <a:pt x="460537" y="33372"/>
                </a:cubicBezTo>
              </a:path>
            </a:pathLst>
          </a:custGeom>
          <a:ln w="38100">
            <a:headEnd type="none" w="med" len="med"/>
            <a:tailEnd type="arrow"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da-DK"/>
          </a:p>
        </p:txBody>
      </p:sp>
      <p:sp>
        <p:nvSpPr>
          <p:cNvPr id="16" name="Freeform: Shape 15">
            <a:extLst>
              <a:ext uri="{FF2B5EF4-FFF2-40B4-BE49-F238E27FC236}">
                <a16:creationId xmlns:a16="http://schemas.microsoft.com/office/drawing/2014/main" id="{B3D91346-CA92-6BCF-F53F-A081C3DCAB2C}"/>
              </a:ext>
            </a:extLst>
          </p:cNvPr>
          <p:cNvSpPr/>
          <p:nvPr/>
        </p:nvSpPr>
        <p:spPr>
          <a:xfrm>
            <a:off x="5530896" y="5926914"/>
            <a:ext cx="460537" cy="240280"/>
          </a:xfrm>
          <a:custGeom>
            <a:avLst/>
            <a:gdLst>
              <a:gd name="connsiteX0" fmla="*/ 0 w 460537"/>
              <a:gd name="connsiteY0" fmla="*/ 0 h 240280"/>
              <a:gd name="connsiteX1" fmla="*/ 6675 w 460537"/>
              <a:gd name="connsiteY1" fmla="*/ 120140 h 240280"/>
              <a:gd name="connsiteX2" fmla="*/ 86768 w 460537"/>
              <a:gd name="connsiteY2" fmla="*/ 226931 h 240280"/>
              <a:gd name="connsiteX3" fmla="*/ 153513 w 460537"/>
              <a:gd name="connsiteY3" fmla="*/ 240280 h 240280"/>
              <a:gd name="connsiteX4" fmla="*/ 393793 w 460537"/>
              <a:gd name="connsiteY4" fmla="*/ 206908 h 240280"/>
              <a:gd name="connsiteX5" fmla="*/ 440514 w 460537"/>
              <a:gd name="connsiteY5" fmla="*/ 113466 h 240280"/>
              <a:gd name="connsiteX6" fmla="*/ 453863 w 460537"/>
              <a:gd name="connsiteY6" fmla="*/ 46721 h 240280"/>
              <a:gd name="connsiteX7" fmla="*/ 460537 w 460537"/>
              <a:gd name="connsiteY7" fmla="*/ 33372 h 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37" h="240280">
                <a:moveTo>
                  <a:pt x="0" y="0"/>
                </a:moveTo>
                <a:cubicBezTo>
                  <a:pt x="2225" y="40047"/>
                  <a:pt x="-2026" y="80987"/>
                  <a:pt x="6675" y="120140"/>
                </a:cubicBezTo>
                <a:cubicBezTo>
                  <a:pt x="13022" y="148699"/>
                  <a:pt x="60120" y="212823"/>
                  <a:pt x="86768" y="226931"/>
                </a:cubicBezTo>
                <a:cubicBezTo>
                  <a:pt x="106820" y="237547"/>
                  <a:pt x="131265" y="235830"/>
                  <a:pt x="153513" y="240280"/>
                </a:cubicBezTo>
                <a:cubicBezTo>
                  <a:pt x="233606" y="229156"/>
                  <a:pt x="319829" y="239589"/>
                  <a:pt x="393793" y="206908"/>
                </a:cubicBezTo>
                <a:cubicBezTo>
                  <a:pt x="425646" y="192834"/>
                  <a:pt x="440514" y="113466"/>
                  <a:pt x="440514" y="113466"/>
                </a:cubicBezTo>
                <a:cubicBezTo>
                  <a:pt x="443801" y="93740"/>
                  <a:pt x="447223" y="66640"/>
                  <a:pt x="453863" y="46721"/>
                </a:cubicBezTo>
                <a:cubicBezTo>
                  <a:pt x="455436" y="42001"/>
                  <a:pt x="458312" y="37822"/>
                  <a:pt x="460537" y="33372"/>
                </a:cubicBezTo>
              </a:path>
            </a:pathLst>
          </a:custGeom>
          <a:ln w="38100">
            <a:headEnd type="none" w="med" len="med"/>
            <a:tailEnd type="arrow"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da-DK"/>
          </a:p>
        </p:txBody>
      </p:sp>
      <p:sp>
        <p:nvSpPr>
          <p:cNvPr id="17" name="Freeform: Shape 16">
            <a:extLst>
              <a:ext uri="{FF2B5EF4-FFF2-40B4-BE49-F238E27FC236}">
                <a16:creationId xmlns:a16="http://schemas.microsoft.com/office/drawing/2014/main" id="{A9FC0B3D-7C51-B974-8D1F-978CF1812AA0}"/>
              </a:ext>
            </a:extLst>
          </p:cNvPr>
          <p:cNvSpPr/>
          <p:nvPr/>
        </p:nvSpPr>
        <p:spPr>
          <a:xfrm>
            <a:off x="6140364" y="5911858"/>
            <a:ext cx="460537" cy="240280"/>
          </a:xfrm>
          <a:custGeom>
            <a:avLst/>
            <a:gdLst>
              <a:gd name="connsiteX0" fmla="*/ 0 w 460537"/>
              <a:gd name="connsiteY0" fmla="*/ 0 h 240280"/>
              <a:gd name="connsiteX1" fmla="*/ 6675 w 460537"/>
              <a:gd name="connsiteY1" fmla="*/ 120140 h 240280"/>
              <a:gd name="connsiteX2" fmla="*/ 86768 w 460537"/>
              <a:gd name="connsiteY2" fmla="*/ 226931 h 240280"/>
              <a:gd name="connsiteX3" fmla="*/ 153513 w 460537"/>
              <a:gd name="connsiteY3" fmla="*/ 240280 h 240280"/>
              <a:gd name="connsiteX4" fmla="*/ 393793 w 460537"/>
              <a:gd name="connsiteY4" fmla="*/ 206908 h 240280"/>
              <a:gd name="connsiteX5" fmla="*/ 440514 w 460537"/>
              <a:gd name="connsiteY5" fmla="*/ 113466 h 240280"/>
              <a:gd name="connsiteX6" fmla="*/ 453863 w 460537"/>
              <a:gd name="connsiteY6" fmla="*/ 46721 h 240280"/>
              <a:gd name="connsiteX7" fmla="*/ 460537 w 460537"/>
              <a:gd name="connsiteY7" fmla="*/ 33372 h 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537" h="240280">
                <a:moveTo>
                  <a:pt x="0" y="0"/>
                </a:moveTo>
                <a:cubicBezTo>
                  <a:pt x="2225" y="40047"/>
                  <a:pt x="-2026" y="80987"/>
                  <a:pt x="6675" y="120140"/>
                </a:cubicBezTo>
                <a:cubicBezTo>
                  <a:pt x="13022" y="148699"/>
                  <a:pt x="60120" y="212823"/>
                  <a:pt x="86768" y="226931"/>
                </a:cubicBezTo>
                <a:cubicBezTo>
                  <a:pt x="106820" y="237547"/>
                  <a:pt x="131265" y="235830"/>
                  <a:pt x="153513" y="240280"/>
                </a:cubicBezTo>
                <a:cubicBezTo>
                  <a:pt x="233606" y="229156"/>
                  <a:pt x="319829" y="239589"/>
                  <a:pt x="393793" y="206908"/>
                </a:cubicBezTo>
                <a:cubicBezTo>
                  <a:pt x="425646" y="192834"/>
                  <a:pt x="440514" y="113466"/>
                  <a:pt x="440514" y="113466"/>
                </a:cubicBezTo>
                <a:cubicBezTo>
                  <a:pt x="443801" y="93740"/>
                  <a:pt x="447223" y="66640"/>
                  <a:pt x="453863" y="46721"/>
                </a:cubicBezTo>
                <a:cubicBezTo>
                  <a:pt x="455436" y="42001"/>
                  <a:pt x="458312" y="37822"/>
                  <a:pt x="460537" y="33372"/>
                </a:cubicBezTo>
              </a:path>
            </a:pathLst>
          </a:custGeom>
          <a:ln w="38100">
            <a:headEnd type="none" w="med" len="med"/>
            <a:tailEnd type="arrow"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da-DK"/>
          </a:p>
        </p:txBody>
      </p:sp>
    </p:spTree>
    <p:extLst>
      <p:ext uri="{BB962C8B-B14F-4D97-AF65-F5344CB8AC3E}">
        <p14:creationId xmlns:p14="http://schemas.microsoft.com/office/powerpoint/2010/main" val="41484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a-DK" dirty="0" err="1"/>
              <a:t>Outline</a:t>
            </a:r>
            <a:endParaRPr lang="da-DK" dirty="0"/>
          </a:p>
        </p:txBody>
      </p:sp>
      <p:sp>
        <p:nvSpPr>
          <p:cNvPr id="6" name="Text Placeholder 5"/>
          <p:cNvSpPr>
            <a:spLocks noGrp="1"/>
          </p:cNvSpPr>
          <p:nvPr>
            <p:ph type="body" sz="quarter" idx="12"/>
          </p:nvPr>
        </p:nvSpPr>
        <p:spPr>
          <a:xfrm>
            <a:off x="587374" y="2065337"/>
            <a:ext cx="6400567" cy="4180822"/>
          </a:xfrm>
        </p:spPr>
        <p:txBody>
          <a:bodyPr>
            <a:normAutofit/>
          </a:bodyPr>
          <a:lstStyle/>
          <a:p>
            <a:r>
              <a:rPr lang="da-DK" sz="2800" dirty="0"/>
              <a:t>Direct-</a:t>
            </a:r>
            <a:r>
              <a:rPr lang="da-DK" sz="2800" dirty="0" err="1"/>
              <a:t>address</a:t>
            </a:r>
            <a:r>
              <a:rPr lang="da-DK" sz="2800" dirty="0"/>
              <a:t> </a:t>
            </a:r>
            <a:r>
              <a:rPr lang="da-DK" sz="2800" dirty="0" err="1"/>
              <a:t>tables</a:t>
            </a:r>
            <a:endParaRPr lang="da-DK" sz="2800" dirty="0"/>
          </a:p>
          <a:p>
            <a:pPr lvl="1"/>
            <a:r>
              <a:rPr lang="da-DK" sz="2600" dirty="0"/>
              <a:t>…egentlig bare arrays</a:t>
            </a:r>
          </a:p>
          <a:p>
            <a:r>
              <a:rPr lang="da-DK" sz="2800" dirty="0"/>
              <a:t>Hash-</a:t>
            </a:r>
            <a:r>
              <a:rPr lang="da-DK" sz="2800" dirty="0" err="1"/>
              <a:t>tables</a:t>
            </a:r>
            <a:endParaRPr lang="da-DK" sz="2800" dirty="0"/>
          </a:p>
          <a:p>
            <a:pPr lvl="1"/>
            <a:r>
              <a:rPr lang="da-DK" sz="2600" dirty="0"/>
              <a:t>Fikser </a:t>
            </a:r>
            <a:r>
              <a:rPr lang="da-DK" sz="2600" i="1" dirty="0" err="1"/>
              <a:t>collisions</a:t>
            </a:r>
            <a:endParaRPr lang="da-DK" sz="2600" i="1" dirty="0"/>
          </a:p>
          <a:p>
            <a:r>
              <a:rPr lang="da-DK" sz="2800" dirty="0"/>
              <a:t>Hash </a:t>
            </a:r>
            <a:r>
              <a:rPr lang="da-DK" sz="2800" dirty="0" err="1"/>
              <a:t>functions</a:t>
            </a:r>
            <a:endParaRPr lang="da-DK" sz="2800" dirty="0"/>
          </a:p>
          <a:p>
            <a:pPr lvl="1"/>
            <a:r>
              <a:rPr lang="da-DK" sz="2600" dirty="0"/>
              <a:t>Heuristikker og case</a:t>
            </a:r>
          </a:p>
          <a:p>
            <a:r>
              <a:rPr lang="da-DK" sz="2800" dirty="0"/>
              <a:t>Open </a:t>
            </a:r>
            <a:r>
              <a:rPr lang="da-DK" sz="2800" dirty="0" err="1"/>
              <a:t>Addressing</a:t>
            </a:r>
            <a:endParaRPr lang="da-DK" sz="2200" dirty="0"/>
          </a:p>
        </p:txBody>
      </p:sp>
      <p:sp>
        <p:nvSpPr>
          <p:cNvPr id="7" name="Slide Number Placeholder 6"/>
          <p:cNvSpPr>
            <a:spLocks noGrp="1"/>
          </p:cNvSpPr>
          <p:nvPr>
            <p:ph type="sldNum" sz="quarter" idx="4"/>
          </p:nvPr>
        </p:nvSpPr>
        <p:spPr/>
        <p:txBody>
          <a:bodyPr/>
          <a:lstStyle/>
          <a:p>
            <a:fld id="{D8D877B3-D348-4611-9BDB-C5374591D951}" type="slidenum">
              <a:rPr lang="en-US" smtClean="0"/>
              <a:pPr/>
              <a:t>4</a:t>
            </a:fld>
            <a:endParaRPr lang="en-US" dirty="0"/>
          </a:p>
        </p:txBody>
      </p:sp>
      <p:pic>
        <p:nvPicPr>
          <p:cNvPr id="2050" name="Picture 2" descr="schitts creek comedy GIF by CBC"/>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81015" y="1445923"/>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40</a:t>
            </a:fld>
            <a:endParaRPr lang="en-US" dirty="0"/>
          </a:p>
        </p:txBody>
      </p:sp>
      <p:sp>
        <p:nvSpPr>
          <p:cNvPr id="3" name="Title 2"/>
          <p:cNvSpPr>
            <a:spLocks noGrp="1"/>
          </p:cNvSpPr>
          <p:nvPr>
            <p:ph type="title"/>
          </p:nvPr>
        </p:nvSpPr>
        <p:spPr/>
        <p:txBody>
          <a:bodyPr/>
          <a:lstStyle/>
          <a:p>
            <a:r>
              <a:rPr lang="da-DK" dirty="0"/>
              <a:t>Kvadratisk </a:t>
            </a:r>
            <a:r>
              <a:rPr lang="da-DK" dirty="0" err="1"/>
              <a:t>Probing</a:t>
            </a:r>
            <a:endParaRPr lang="da-DK" dirty="0"/>
          </a:p>
        </p:txBody>
      </p:sp>
      <p:pic>
        <p:nvPicPr>
          <p:cNvPr id="5" name="Picture 4"/>
          <p:cNvPicPr>
            <a:picLocks noChangeAspect="1"/>
          </p:cNvPicPr>
          <p:nvPr/>
        </p:nvPicPr>
        <p:blipFill>
          <a:blip r:embed="rId2"/>
          <a:stretch>
            <a:fillRect/>
          </a:stretch>
        </p:blipFill>
        <p:spPr>
          <a:xfrm>
            <a:off x="2224087" y="3048000"/>
            <a:ext cx="7743825" cy="762000"/>
          </a:xfrm>
          <a:prstGeom prst="rect">
            <a:avLst/>
          </a:prstGeom>
        </p:spPr>
      </p:pic>
      <p:sp>
        <p:nvSpPr>
          <p:cNvPr id="7" name="Text Placeholder 3"/>
          <p:cNvSpPr>
            <a:spLocks noGrp="1"/>
          </p:cNvSpPr>
          <p:nvPr>
            <p:ph type="body" sz="quarter" idx="12"/>
          </p:nvPr>
        </p:nvSpPr>
        <p:spPr>
          <a:xfrm>
            <a:off x="587375" y="1844675"/>
            <a:ext cx="11323980" cy="3924358"/>
          </a:xfrm>
        </p:spPr>
        <p:txBody>
          <a:bodyPr>
            <a:noAutofit/>
          </a:bodyPr>
          <a:lstStyle/>
          <a:p>
            <a:r>
              <a:rPr lang="da-DK" sz="2000" dirty="0"/>
              <a:t>Vi bruger her også en </a:t>
            </a:r>
            <a:r>
              <a:rPr lang="da-DK" sz="2000" b="1" dirty="0" err="1"/>
              <a:t>auxiliary</a:t>
            </a:r>
            <a:r>
              <a:rPr lang="da-DK" sz="2000" b="1" dirty="0"/>
              <a:t> hash </a:t>
            </a:r>
            <a:r>
              <a:rPr lang="da-DK" sz="2000" b="1" dirty="0" err="1"/>
              <a:t>function</a:t>
            </a:r>
            <a:r>
              <a:rPr lang="da-DK" sz="2000" b="1" dirty="0"/>
              <a:t> h’: U </a:t>
            </a:r>
            <a:r>
              <a:rPr lang="da-DK" sz="2000" dirty="0"/>
              <a:t>→ {0,…,m-1}</a:t>
            </a:r>
          </a:p>
          <a:p>
            <a:pPr lvl="1"/>
            <a:r>
              <a:rPr lang="da-DK" sz="1800" dirty="0"/>
              <a:t>Kvadratisk </a:t>
            </a:r>
            <a:r>
              <a:rPr lang="da-DK" sz="1800" dirty="0" err="1"/>
              <a:t>probing</a:t>
            </a:r>
            <a:r>
              <a:rPr lang="da-DK" sz="1800" dirty="0"/>
              <a:t> bruger h’ for at definere hash-funktionen h: U x {0, 1, …, m-1} → {0, 1, …, m-1} som</a:t>
            </a:r>
          </a:p>
          <a:p>
            <a:pPr lvl="1"/>
            <a:endParaRPr lang="da-DK" sz="1800" dirty="0"/>
          </a:p>
          <a:p>
            <a:pPr lvl="1"/>
            <a:endParaRPr lang="da-DK" sz="1800" dirty="0"/>
          </a:p>
          <a:p>
            <a:pPr lvl="1"/>
            <a:endParaRPr lang="da-DK" sz="1800" dirty="0"/>
          </a:p>
          <a:p>
            <a:pPr lvl="1"/>
            <a:endParaRPr lang="da-DK" sz="1800" dirty="0"/>
          </a:p>
          <a:p>
            <a:r>
              <a:rPr lang="da-DK" sz="2000" dirty="0"/>
              <a:t>Den første probe definerer hele sekvensen, altså har vi igen kun </a:t>
            </a:r>
            <a:r>
              <a:rPr lang="da-DK" sz="2000" b="1" dirty="0"/>
              <a:t>m</a:t>
            </a:r>
            <a:r>
              <a:rPr lang="da-DK" sz="2000" dirty="0"/>
              <a:t> probe-sekvenser (</a:t>
            </a:r>
            <a:r>
              <a:rPr lang="da-DK" sz="2000" b="1" dirty="0"/>
              <a:t>m &lt;&lt; m!)</a:t>
            </a:r>
            <a:endParaRPr lang="da-DK" sz="2000" dirty="0"/>
          </a:p>
          <a:p>
            <a:r>
              <a:rPr lang="da-DK" sz="2000" dirty="0"/>
              <a:t>Bedre end lineær </a:t>
            </a:r>
            <a:r>
              <a:rPr lang="da-DK" sz="2000" dirty="0" err="1"/>
              <a:t>probing</a:t>
            </a:r>
            <a:r>
              <a:rPr lang="da-DK" sz="2000" dirty="0"/>
              <a:t>, men c_1, c_2, og m må vælges med omhu</a:t>
            </a:r>
          </a:p>
          <a:p>
            <a:r>
              <a:rPr lang="da-DK" sz="2000" dirty="0"/>
              <a:t>Har et mindre problem - </a:t>
            </a:r>
            <a:r>
              <a:rPr lang="da-DK" sz="2000" b="1" dirty="0" err="1"/>
              <a:t>secondary</a:t>
            </a:r>
            <a:r>
              <a:rPr lang="da-DK" sz="2000" b="1" dirty="0"/>
              <a:t> </a:t>
            </a:r>
            <a:r>
              <a:rPr lang="da-DK" sz="2000" b="1" dirty="0" err="1"/>
              <a:t>clustering</a:t>
            </a:r>
            <a:endParaRPr lang="da-DK" sz="2000" dirty="0"/>
          </a:p>
        </p:txBody>
      </p:sp>
    </p:spTree>
    <p:extLst>
      <p:ext uri="{BB962C8B-B14F-4D97-AF65-F5344CB8AC3E}">
        <p14:creationId xmlns:p14="http://schemas.microsoft.com/office/powerpoint/2010/main" val="208381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41</a:t>
            </a:fld>
            <a:endParaRPr lang="en-US" dirty="0"/>
          </a:p>
        </p:txBody>
      </p:sp>
      <p:sp>
        <p:nvSpPr>
          <p:cNvPr id="3" name="Title 2"/>
          <p:cNvSpPr>
            <a:spLocks noGrp="1"/>
          </p:cNvSpPr>
          <p:nvPr>
            <p:ph type="title"/>
          </p:nvPr>
        </p:nvSpPr>
        <p:spPr/>
        <p:txBody>
          <a:bodyPr/>
          <a:lstStyle/>
          <a:p>
            <a:r>
              <a:rPr lang="da-DK" dirty="0" err="1"/>
              <a:t>Dobbel</a:t>
            </a:r>
            <a:r>
              <a:rPr lang="da-DK" dirty="0"/>
              <a:t> </a:t>
            </a:r>
            <a:r>
              <a:rPr lang="da-DK" dirty="0" err="1"/>
              <a:t>Hashing</a:t>
            </a:r>
            <a:endParaRPr lang="da-DK" dirty="0"/>
          </a:p>
        </p:txBody>
      </p:sp>
      <p:pic>
        <p:nvPicPr>
          <p:cNvPr id="5" name="Picture 4"/>
          <p:cNvPicPr>
            <a:picLocks noChangeAspect="1"/>
          </p:cNvPicPr>
          <p:nvPr/>
        </p:nvPicPr>
        <p:blipFill>
          <a:blip r:embed="rId2"/>
          <a:stretch>
            <a:fillRect/>
          </a:stretch>
        </p:blipFill>
        <p:spPr>
          <a:xfrm>
            <a:off x="2576512" y="3052762"/>
            <a:ext cx="7038975" cy="752475"/>
          </a:xfrm>
          <a:prstGeom prst="rect">
            <a:avLst/>
          </a:prstGeom>
        </p:spPr>
      </p:pic>
      <p:sp>
        <p:nvSpPr>
          <p:cNvPr id="6" name="Text Placeholder 3"/>
          <p:cNvSpPr>
            <a:spLocks noGrp="1"/>
          </p:cNvSpPr>
          <p:nvPr>
            <p:ph type="body" sz="quarter" idx="12"/>
          </p:nvPr>
        </p:nvSpPr>
        <p:spPr>
          <a:xfrm>
            <a:off x="587375" y="1844675"/>
            <a:ext cx="10752512" cy="4466478"/>
          </a:xfrm>
        </p:spPr>
        <p:txBody>
          <a:bodyPr>
            <a:noAutofit/>
          </a:bodyPr>
          <a:lstStyle/>
          <a:p>
            <a:r>
              <a:rPr lang="da-DK" sz="2000" dirty="0"/>
              <a:t>Givet to </a:t>
            </a:r>
            <a:r>
              <a:rPr lang="da-DK" sz="2000" b="1" dirty="0" err="1"/>
              <a:t>auxiliary</a:t>
            </a:r>
            <a:r>
              <a:rPr lang="da-DK" sz="2000" b="1" dirty="0"/>
              <a:t> hash </a:t>
            </a:r>
            <a:r>
              <a:rPr lang="da-DK" sz="2000" b="1" dirty="0" err="1"/>
              <a:t>functions</a:t>
            </a:r>
            <a:r>
              <a:rPr lang="da-DK" sz="2000" dirty="0"/>
              <a:t>: h_1 og h_2</a:t>
            </a:r>
          </a:p>
          <a:p>
            <a:r>
              <a:rPr lang="da-DK" sz="2000" dirty="0"/>
              <a:t>Double </a:t>
            </a:r>
            <a:r>
              <a:rPr lang="da-DK" sz="2000" dirty="0" err="1"/>
              <a:t>hashing</a:t>
            </a:r>
            <a:r>
              <a:rPr lang="da-DK" sz="2000" dirty="0"/>
              <a:t> definerer hash-funktionen h: U x {0, 1, …, m-1} → {0, 1, …, m-1} som</a:t>
            </a:r>
          </a:p>
          <a:p>
            <a:pPr marL="0" indent="0">
              <a:buNone/>
            </a:pPr>
            <a:br>
              <a:rPr lang="da-DK" sz="2000" dirty="0"/>
            </a:br>
            <a:endParaRPr lang="da-DK" sz="2000" dirty="0"/>
          </a:p>
          <a:p>
            <a:pPr marL="0" indent="0">
              <a:buNone/>
            </a:pPr>
            <a:endParaRPr lang="da-DK" sz="2000" dirty="0"/>
          </a:p>
          <a:p>
            <a:r>
              <a:rPr lang="da-DK" sz="2000" dirty="0"/>
              <a:t>Til forskel fra de forrige metoder, er </a:t>
            </a:r>
            <a:r>
              <a:rPr lang="da-DK" sz="2000" dirty="0" err="1"/>
              <a:t>probe</a:t>
            </a:r>
            <a:r>
              <a:rPr lang="da-DK" sz="2000" dirty="0"/>
              <a:t> sekvensen </a:t>
            </a:r>
            <a:r>
              <a:rPr lang="da-DK" sz="2000" b="1" i="1" dirty="0"/>
              <a:t>ikke</a:t>
            </a:r>
            <a:r>
              <a:rPr lang="da-DK" sz="2000" dirty="0"/>
              <a:t> bestemt af den første </a:t>
            </a:r>
            <a:r>
              <a:rPr lang="da-DK" sz="2000" dirty="0" err="1"/>
              <a:t>probe</a:t>
            </a:r>
            <a:endParaRPr lang="da-DK" sz="2000" dirty="0"/>
          </a:p>
          <a:p>
            <a:r>
              <a:rPr lang="da-DK" sz="2000" dirty="0"/>
              <a:t>For passende h_1 og h_2, er antallet mulige sekvenser </a:t>
            </a:r>
            <a:r>
              <a:rPr lang="el-GR" sz="2000" b="1" dirty="0"/>
              <a:t>Θ(</a:t>
            </a:r>
            <a:r>
              <a:rPr lang="da-DK" sz="2000" b="1" i="1" dirty="0"/>
              <a:t>m^</a:t>
            </a:r>
            <a:r>
              <a:rPr lang="da-DK" sz="2000" b="1" dirty="0"/>
              <a:t>2)</a:t>
            </a:r>
            <a:endParaRPr lang="da-DK" sz="2000" dirty="0"/>
          </a:p>
          <a:p>
            <a:r>
              <a:rPr lang="da-DK" sz="2000" dirty="0"/>
              <a:t>Nærmer sig den ”ideelle” form for </a:t>
            </a:r>
            <a:r>
              <a:rPr lang="da-DK" sz="2000" dirty="0" err="1"/>
              <a:t>hashning</a:t>
            </a:r>
            <a:r>
              <a:rPr lang="da-DK" sz="2000" dirty="0"/>
              <a:t> i termer af performance</a:t>
            </a:r>
          </a:p>
        </p:txBody>
      </p:sp>
    </p:spTree>
    <p:extLst>
      <p:ext uri="{BB962C8B-B14F-4D97-AF65-F5344CB8AC3E}">
        <p14:creationId xmlns:p14="http://schemas.microsoft.com/office/powerpoint/2010/main" val="30661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42</a:t>
            </a:fld>
            <a:endParaRPr lang="en-US" dirty="0"/>
          </a:p>
        </p:txBody>
      </p:sp>
      <p:sp>
        <p:nvSpPr>
          <p:cNvPr id="3" name="Title 2"/>
          <p:cNvSpPr>
            <a:spLocks noGrp="1"/>
          </p:cNvSpPr>
          <p:nvPr>
            <p:ph type="title"/>
          </p:nvPr>
        </p:nvSpPr>
        <p:spPr/>
        <p:txBody>
          <a:bodyPr/>
          <a:lstStyle/>
          <a:p>
            <a:r>
              <a:rPr lang="da-DK" dirty="0"/>
              <a:t>Dagens temaer</a:t>
            </a:r>
          </a:p>
        </p:txBody>
      </p:sp>
      <p:sp>
        <p:nvSpPr>
          <p:cNvPr id="4" name="Text Placeholder 3"/>
          <p:cNvSpPr>
            <a:spLocks noGrp="1"/>
          </p:cNvSpPr>
          <p:nvPr>
            <p:ph type="body" sz="quarter" idx="12"/>
          </p:nvPr>
        </p:nvSpPr>
        <p:spPr>
          <a:xfrm>
            <a:off x="587375" y="1857094"/>
            <a:ext cx="5329331" cy="3313487"/>
          </a:xfrm>
        </p:spPr>
        <p:txBody>
          <a:bodyPr>
            <a:noAutofit/>
          </a:bodyPr>
          <a:lstStyle/>
          <a:p>
            <a:r>
              <a:rPr lang="da-DK" sz="2000" dirty="0"/>
              <a:t>Direct-</a:t>
            </a:r>
            <a:r>
              <a:rPr lang="da-DK" sz="2000" dirty="0" err="1"/>
              <a:t>address</a:t>
            </a:r>
            <a:r>
              <a:rPr lang="da-DK" sz="2000" dirty="0"/>
              <a:t> </a:t>
            </a:r>
            <a:r>
              <a:rPr lang="da-DK" sz="2000" dirty="0" err="1"/>
              <a:t>tables</a:t>
            </a:r>
            <a:endParaRPr lang="da-DK" sz="2000" dirty="0"/>
          </a:p>
          <a:p>
            <a:pPr lvl="1"/>
            <a:r>
              <a:rPr lang="da-DK" sz="2000" dirty="0"/>
              <a:t>Dictionary operationer bruger </a:t>
            </a:r>
            <a:r>
              <a:rPr lang="el-GR" sz="2000" dirty="0"/>
              <a:t>Θ(1) </a:t>
            </a:r>
            <a:endParaRPr lang="da-DK" sz="2000" dirty="0"/>
          </a:p>
          <a:p>
            <a:pPr lvl="1"/>
            <a:r>
              <a:rPr lang="da-DK" sz="2000" dirty="0"/>
              <a:t>Skalerer ikke med antal nøgler</a:t>
            </a:r>
          </a:p>
          <a:p>
            <a:r>
              <a:rPr lang="da-DK" sz="2000" dirty="0"/>
              <a:t>Hash-</a:t>
            </a:r>
            <a:r>
              <a:rPr lang="da-DK" sz="2000" dirty="0" err="1"/>
              <a:t>tables</a:t>
            </a:r>
            <a:endParaRPr lang="da-DK" sz="2000" dirty="0"/>
          </a:p>
          <a:p>
            <a:pPr lvl="1"/>
            <a:r>
              <a:rPr lang="da-DK" sz="2000" dirty="0"/>
              <a:t>Bruger hash funktioner for at mappe nøgler til slots</a:t>
            </a:r>
          </a:p>
          <a:p>
            <a:pPr lvl="1"/>
            <a:r>
              <a:rPr lang="da-DK" sz="2000" dirty="0"/>
              <a:t>Kollisioner løses med </a:t>
            </a:r>
            <a:r>
              <a:rPr lang="da-DK" sz="2000" dirty="0" err="1"/>
              <a:t>chaining</a:t>
            </a:r>
            <a:endParaRPr lang="da-DK" sz="2000" dirty="0"/>
          </a:p>
          <a:p>
            <a:pPr lvl="1"/>
            <a:r>
              <a:rPr lang="da-DK" sz="2000" dirty="0"/>
              <a:t>Dictionary operationer bruger </a:t>
            </a:r>
            <a:r>
              <a:rPr lang="el-GR" sz="2000" dirty="0"/>
              <a:t>Θ(1)</a:t>
            </a:r>
            <a:endParaRPr lang="da-DK" sz="2000" dirty="0"/>
          </a:p>
        </p:txBody>
      </p:sp>
      <p:sp>
        <p:nvSpPr>
          <p:cNvPr id="5" name="Text Placeholder 3"/>
          <p:cNvSpPr txBox="1">
            <a:spLocks/>
          </p:cNvSpPr>
          <p:nvPr/>
        </p:nvSpPr>
        <p:spPr>
          <a:xfrm>
            <a:off x="6580093" y="1864004"/>
            <a:ext cx="4912193" cy="3703696"/>
          </a:xfrm>
          <a:prstGeom prst="rect">
            <a:avLst/>
          </a:prstGeom>
        </p:spPr>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sz="2000" dirty="0"/>
              <a:t>Hash-funktioner</a:t>
            </a:r>
          </a:p>
          <a:p>
            <a:pPr lvl="1"/>
            <a:r>
              <a:rPr lang="da-DK" sz="2000" dirty="0"/>
              <a:t>Designes så de ikke er baseret på mønstre i nøglerne</a:t>
            </a:r>
          </a:p>
          <a:p>
            <a:pPr lvl="1"/>
            <a:r>
              <a:rPr lang="da-DK" sz="2000" dirty="0"/>
              <a:t>Heuristikker: Division og multiplikation</a:t>
            </a:r>
          </a:p>
          <a:p>
            <a:r>
              <a:rPr lang="da-DK" sz="2000" dirty="0"/>
              <a:t>Open </a:t>
            </a:r>
            <a:r>
              <a:rPr lang="da-DK" sz="2000" dirty="0" err="1"/>
              <a:t>Addressing</a:t>
            </a:r>
            <a:endParaRPr lang="da-DK" sz="2000" dirty="0"/>
          </a:p>
          <a:p>
            <a:pPr lvl="1"/>
            <a:r>
              <a:rPr lang="da-DK" sz="2000" dirty="0" err="1"/>
              <a:t>Insertion</a:t>
            </a:r>
            <a:r>
              <a:rPr lang="da-DK" sz="2000" dirty="0"/>
              <a:t> og Søgning bruger </a:t>
            </a:r>
            <a:r>
              <a:rPr lang="el-GR" sz="2000" dirty="0"/>
              <a:t>Θ(1) </a:t>
            </a:r>
            <a:endParaRPr lang="da-DK" sz="2000" dirty="0"/>
          </a:p>
          <a:p>
            <a:pPr lvl="1"/>
            <a:r>
              <a:rPr lang="da-DK" sz="2000" dirty="0"/>
              <a:t>Kollisioner løses med </a:t>
            </a:r>
            <a:r>
              <a:rPr lang="da-DK" sz="2000" dirty="0" err="1"/>
              <a:t>probing</a:t>
            </a:r>
            <a:endParaRPr lang="da-DK" sz="2000" dirty="0"/>
          </a:p>
          <a:p>
            <a:pPr lvl="1"/>
            <a:r>
              <a:rPr lang="da-DK" sz="2000" dirty="0" err="1"/>
              <a:t>Hashing</a:t>
            </a:r>
            <a:r>
              <a:rPr lang="da-DK" sz="2000" dirty="0"/>
              <a:t>: </a:t>
            </a:r>
            <a:r>
              <a:rPr lang="da-DK" sz="2000" dirty="0" err="1"/>
              <a:t>Linear</a:t>
            </a:r>
            <a:r>
              <a:rPr lang="da-DK" sz="2000" dirty="0"/>
              <a:t>, kvadratisk </a:t>
            </a:r>
            <a:r>
              <a:rPr lang="da-DK" sz="2000" dirty="0" err="1"/>
              <a:t>probing</a:t>
            </a:r>
            <a:r>
              <a:rPr lang="da-DK" sz="2000" dirty="0"/>
              <a:t>, double </a:t>
            </a:r>
            <a:r>
              <a:rPr lang="da-DK" sz="2000" dirty="0" err="1"/>
              <a:t>hashing</a:t>
            </a:r>
            <a:endParaRPr lang="da-DK" sz="2000" dirty="0"/>
          </a:p>
        </p:txBody>
      </p:sp>
    </p:spTree>
    <p:extLst>
      <p:ext uri="{BB962C8B-B14F-4D97-AF65-F5344CB8AC3E}">
        <p14:creationId xmlns:p14="http://schemas.microsoft.com/office/powerpoint/2010/main" val="1628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43</a:t>
            </a:fld>
            <a:endParaRPr lang="en-US" dirty="0"/>
          </a:p>
        </p:txBody>
      </p:sp>
      <p:sp>
        <p:nvSpPr>
          <p:cNvPr id="3" name="Title 2"/>
          <p:cNvSpPr>
            <a:spLocks noGrp="1"/>
          </p:cNvSpPr>
          <p:nvPr>
            <p:ph type="title"/>
          </p:nvPr>
        </p:nvSpPr>
        <p:spPr/>
        <p:txBody>
          <a:bodyPr/>
          <a:lstStyle/>
          <a:p>
            <a:r>
              <a:rPr lang="da-DK" dirty="0"/>
              <a:t>Dagens Opgaver</a:t>
            </a:r>
          </a:p>
        </p:txBody>
      </p:sp>
      <p:sp>
        <p:nvSpPr>
          <p:cNvPr id="5" name="Text Placeholder 3"/>
          <p:cNvSpPr>
            <a:spLocks noGrp="1"/>
          </p:cNvSpPr>
          <p:nvPr>
            <p:ph type="body" sz="quarter" idx="12"/>
          </p:nvPr>
        </p:nvSpPr>
        <p:spPr>
          <a:xfrm>
            <a:off x="587375" y="2065337"/>
            <a:ext cx="10752512" cy="3703696"/>
          </a:xfrm>
        </p:spPr>
        <p:txBody>
          <a:bodyPr>
            <a:normAutofit/>
          </a:bodyPr>
          <a:lstStyle/>
          <a:p>
            <a:r>
              <a:rPr lang="da-DK" sz="2000" dirty="0" err="1"/>
              <a:t>Hands-on</a:t>
            </a:r>
            <a:r>
              <a:rPr lang="da-DK" sz="2000" dirty="0"/>
              <a:t>:</a:t>
            </a:r>
          </a:p>
          <a:p>
            <a:pPr lvl="1"/>
            <a:r>
              <a:rPr lang="da-DK" sz="1600" dirty="0"/>
              <a:t>Implementer hash-funktioner for navne</a:t>
            </a:r>
          </a:p>
          <a:p>
            <a:r>
              <a:rPr lang="da-DK" sz="1800" dirty="0"/>
              <a:t>Teori:</a:t>
            </a:r>
          </a:p>
          <a:p>
            <a:pPr lvl="1"/>
            <a:r>
              <a:rPr lang="da-DK" sz="1600" dirty="0"/>
              <a:t>Effektivitet, </a:t>
            </a:r>
            <a:r>
              <a:rPr lang="da-DK" sz="1600" dirty="0" err="1"/>
              <a:t>collisions</a:t>
            </a:r>
            <a:r>
              <a:rPr lang="da-DK" sz="1600" dirty="0"/>
              <a:t>, open </a:t>
            </a:r>
            <a:r>
              <a:rPr lang="da-DK" sz="1600" dirty="0" err="1"/>
              <a:t>addressing</a:t>
            </a:r>
            <a:endParaRPr lang="da-DK" sz="1600" dirty="0"/>
          </a:p>
        </p:txBody>
      </p:sp>
    </p:spTree>
    <p:extLst>
      <p:ext uri="{BB962C8B-B14F-4D97-AF65-F5344CB8AC3E}">
        <p14:creationId xmlns:p14="http://schemas.microsoft.com/office/powerpoint/2010/main" val="25204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464614" y="1783959"/>
            <a:ext cx="4087306" cy="2889114"/>
          </a:xfrm>
        </p:spPr>
        <p:txBody>
          <a:bodyPr anchor="b">
            <a:normAutofit fontScale="90000"/>
          </a:bodyPr>
          <a:lstStyle/>
          <a:p>
            <a:pPr algn="l"/>
            <a:r>
              <a:rPr lang="en-US" sz="5400" dirty="0">
                <a:cs typeface="Calibri Light"/>
              </a:rPr>
              <a:t>SW2-CPH</a:t>
            </a:r>
            <a:br>
              <a:rPr lang="en-US" sz="5400" dirty="0">
                <a:cs typeface="Calibri Light"/>
              </a:rPr>
            </a:br>
            <a:br>
              <a:rPr lang="en-US" sz="5400" dirty="0">
                <a:cs typeface="Calibri Light"/>
              </a:rPr>
            </a:br>
            <a:br>
              <a:rPr lang="en-US" sz="5400" dirty="0">
                <a:cs typeface="Calibri Light"/>
              </a:rPr>
            </a:br>
            <a:r>
              <a:rPr lang="en-US" sz="5400" dirty="0">
                <a:cs typeface="Calibri Light"/>
              </a:rPr>
              <a:t>We want your feedback!!</a:t>
            </a:r>
            <a:endParaRPr lang="en-US" sz="5400" dirty="0"/>
          </a:p>
        </p:txBody>
      </p:sp>
      <p:pic>
        <p:nvPicPr>
          <p:cNvPr id="5" name="Picture 4" descr="Hand placing stars">
            <a:extLst>
              <a:ext uri="{FF2B5EF4-FFF2-40B4-BE49-F238E27FC236}">
                <a16:creationId xmlns:a16="http://schemas.microsoft.com/office/drawing/2014/main" id="{ECF54760-0B60-9A3B-9464-97F9D06C7C19}"/>
              </a:ext>
            </a:extLst>
          </p:cNvPr>
          <p:cNvPicPr>
            <a:picLocks noChangeAspect="1"/>
          </p:cNvPicPr>
          <p:nvPr/>
        </p:nvPicPr>
        <p:blipFill rotWithShape="1">
          <a:blip r:embed="rId2"/>
          <a:srcRect l="30122" r="1473"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249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597B-B949-2DFD-22CE-CFDE491E3F9C}"/>
              </a:ext>
            </a:extLst>
          </p:cNvPr>
          <p:cNvSpPr>
            <a:spLocks noGrp="1"/>
          </p:cNvSpPr>
          <p:nvPr>
            <p:ph type="title"/>
          </p:nvPr>
        </p:nvSpPr>
        <p:spPr>
          <a:xfrm>
            <a:off x="632044" y="146649"/>
            <a:ext cx="9567941" cy="1341955"/>
          </a:xfrm>
        </p:spPr>
        <p:txBody>
          <a:bodyPr anchor="b">
            <a:normAutofit fontScale="90000"/>
          </a:bodyPr>
          <a:lstStyle/>
          <a:p>
            <a:r>
              <a:rPr lang="en-US" sz="5600" dirty="0">
                <a:cs typeface="Calibri Light"/>
              </a:rPr>
              <a:t>Feedback processes at SW</a:t>
            </a:r>
          </a:p>
        </p:txBody>
      </p:sp>
      <p:sp>
        <p:nvSpPr>
          <p:cNvPr id="3" name="Content Placeholder 2">
            <a:extLst>
              <a:ext uri="{FF2B5EF4-FFF2-40B4-BE49-F238E27FC236}">
                <a16:creationId xmlns:a16="http://schemas.microsoft.com/office/drawing/2014/main" id="{3E62394E-A56A-1E53-F214-AF94BB7550E9}"/>
              </a:ext>
            </a:extLst>
          </p:cNvPr>
          <p:cNvSpPr>
            <a:spLocks noGrp="1"/>
          </p:cNvSpPr>
          <p:nvPr>
            <p:ph idx="1"/>
          </p:nvPr>
        </p:nvSpPr>
        <p:spPr>
          <a:xfrm>
            <a:off x="237506" y="1781606"/>
            <a:ext cx="6756682" cy="4929746"/>
          </a:xfrm>
        </p:spPr>
        <p:txBody>
          <a:bodyPr vert="horz" lIns="91440" tIns="45720" rIns="91440" bIns="45720" rtlCol="0" anchor="t">
            <a:normAutofit/>
          </a:bodyPr>
          <a:lstStyle/>
          <a:p>
            <a:r>
              <a:rPr lang="en-US" sz="2000" dirty="0">
                <a:solidFill>
                  <a:schemeClr val="tx1">
                    <a:alpha val="80000"/>
                  </a:schemeClr>
                </a:solidFill>
                <a:cs typeface="Calibri"/>
              </a:rPr>
              <a:t>Semester meetings</a:t>
            </a:r>
            <a:endParaRPr lang="en-US" sz="2000" dirty="0">
              <a:solidFill>
                <a:schemeClr val="tx1">
                  <a:alpha val="80000"/>
                </a:schemeClr>
              </a:solidFill>
              <a:ea typeface="Calibri"/>
              <a:cs typeface="Calibri"/>
            </a:endParaRPr>
          </a:p>
          <a:p>
            <a:pPr lvl="1"/>
            <a:r>
              <a:rPr lang="en-US" sz="2000" dirty="0">
                <a:solidFill>
                  <a:schemeClr val="tx1">
                    <a:alpha val="80000"/>
                  </a:schemeClr>
                </a:solidFill>
                <a:cs typeface="Calibri"/>
              </a:rPr>
              <a:t>Catch problems and fix them fast if possible</a:t>
            </a:r>
            <a:endParaRPr lang="en-US" sz="2000" dirty="0">
              <a:solidFill>
                <a:schemeClr val="tx1">
                  <a:alpha val="80000"/>
                </a:schemeClr>
              </a:solidFill>
              <a:ea typeface="Calibri"/>
              <a:cs typeface="Calibri"/>
            </a:endParaRPr>
          </a:p>
          <a:p>
            <a:r>
              <a:rPr lang="en-US" sz="2000" dirty="0">
                <a:solidFill>
                  <a:schemeClr val="tx1">
                    <a:alpha val="80000"/>
                  </a:schemeClr>
                </a:solidFill>
                <a:cs typeface="Calibri"/>
              </a:rPr>
              <a:t>Semester evaluation at the end of semester</a:t>
            </a:r>
            <a:endParaRPr lang="en-US" sz="2000" dirty="0">
              <a:solidFill>
                <a:schemeClr val="tx1">
                  <a:alpha val="80000"/>
                </a:schemeClr>
              </a:solidFill>
              <a:ea typeface="Calibri"/>
              <a:cs typeface="Calibri"/>
            </a:endParaRPr>
          </a:p>
          <a:p>
            <a:pPr lvl="1"/>
            <a:r>
              <a:rPr lang="en-US" sz="2000" dirty="0">
                <a:solidFill>
                  <a:schemeClr val="tx1">
                    <a:alpha val="80000"/>
                  </a:schemeClr>
                </a:solidFill>
                <a:cs typeface="Calibri"/>
              </a:rPr>
              <a:t>Learn for next year</a:t>
            </a:r>
            <a:endParaRPr lang="en-US" sz="2000" dirty="0">
              <a:solidFill>
                <a:schemeClr val="tx1">
                  <a:alpha val="80000"/>
                </a:schemeClr>
              </a:solidFill>
              <a:ea typeface="Calibri"/>
              <a:cs typeface="Calibri"/>
            </a:endParaRPr>
          </a:p>
          <a:p>
            <a:pPr lvl="1"/>
            <a:r>
              <a:rPr lang="en-US" sz="2000" dirty="0">
                <a:solidFill>
                  <a:schemeClr val="tx1">
                    <a:alpha val="80000"/>
                  </a:schemeClr>
                </a:solidFill>
                <a:cs typeface="Calibri"/>
              </a:rPr>
              <a:t>Processed in the </a:t>
            </a:r>
            <a:r>
              <a:rPr lang="en-US" sz="2000" b="1" dirty="0">
                <a:solidFill>
                  <a:schemeClr val="tx1">
                    <a:alpha val="80000"/>
                  </a:schemeClr>
                </a:solidFill>
                <a:cs typeface="Calibri"/>
              </a:rPr>
              <a:t>Study Board</a:t>
            </a:r>
            <a:endParaRPr lang="en-US" sz="2000" b="1" dirty="0">
              <a:solidFill>
                <a:schemeClr val="tx1">
                  <a:alpha val="80000"/>
                </a:schemeClr>
              </a:solidFill>
              <a:ea typeface="Calibri"/>
              <a:cs typeface="Calibri"/>
            </a:endParaRPr>
          </a:p>
          <a:p>
            <a:r>
              <a:rPr lang="en-US" sz="2000" dirty="0">
                <a:solidFill>
                  <a:schemeClr val="tx1">
                    <a:alpha val="80000"/>
                  </a:schemeClr>
                </a:solidFill>
                <a:cs typeface="Calibri"/>
              </a:rPr>
              <a:t>Individual questionnaire &amp; Group questionnaire</a:t>
            </a:r>
            <a:endParaRPr lang="en-US" sz="2000" dirty="0">
              <a:solidFill>
                <a:schemeClr val="tx1">
                  <a:alpha val="80000"/>
                </a:schemeClr>
              </a:solidFill>
              <a:ea typeface="Calibri"/>
              <a:cs typeface="Calibri"/>
            </a:endParaRPr>
          </a:p>
          <a:p>
            <a:pPr lvl="1"/>
            <a:r>
              <a:rPr lang="en-US" sz="2000" dirty="0">
                <a:solidFill>
                  <a:schemeClr val="tx1">
                    <a:alpha val="80000"/>
                  </a:schemeClr>
                </a:solidFill>
                <a:cs typeface="Calibri"/>
              </a:rPr>
              <a:t>Get comprehensive and comparable data</a:t>
            </a:r>
          </a:p>
          <a:p>
            <a:pPr lvl="1"/>
            <a:r>
              <a:rPr lang="en-US" sz="2000" dirty="0">
                <a:solidFill>
                  <a:schemeClr val="tx1">
                    <a:alpha val="80000"/>
                  </a:schemeClr>
                </a:solidFill>
                <a:ea typeface="Calibri"/>
                <a:cs typeface="Calibri"/>
              </a:rPr>
              <a:t>What is important to change?</a:t>
            </a:r>
          </a:p>
          <a:p>
            <a:pPr lvl="1"/>
            <a:r>
              <a:rPr lang="en-US" sz="2000" b="1" dirty="0">
                <a:solidFill>
                  <a:schemeClr val="accent2"/>
                </a:solidFill>
                <a:cs typeface="Calibri"/>
              </a:rPr>
              <a:t>We need more responses here!</a:t>
            </a:r>
          </a:p>
          <a:p>
            <a:r>
              <a:rPr lang="en-US" sz="2200" b="1" u="sng" dirty="0">
                <a:ea typeface="Calibri"/>
                <a:cs typeface="Calibri"/>
              </a:rPr>
              <a:t>Teacher of the Year</a:t>
            </a:r>
            <a:endParaRPr lang="en-US" sz="2200" u="sng" dirty="0">
              <a:ea typeface="Calibri"/>
              <a:cs typeface="Calibri"/>
            </a:endParaRPr>
          </a:p>
        </p:txBody>
      </p:sp>
      <p:pic>
        <p:nvPicPr>
          <p:cNvPr id="6" name="Picture 4">
            <a:extLst>
              <a:ext uri="{FF2B5EF4-FFF2-40B4-BE49-F238E27FC236}">
                <a16:creationId xmlns:a16="http://schemas.microsoft.com/office/drawing/2014/main" id="{80BE5652-BC99-7F05-C8D3-7B5600A8D6B7}"/>
              </a:ext>
            </a:extLst>
          </p:cNvPr>
          <p:cNvPicPr>
            <a:picLocks noChangeAspect="1"/>
          </p:cNvPicPr>
          <p:nvPr/>
        </p:nvPicPr>
        <p:blipFill rotWithShape="1">
          <a:blip r:embed="rId2"/>
          <a:srcRect l="880" r="21220" b="1"/>
          <a:stretch/>
        </p:blipFill>
        <p:spPr>
          <a:xfrm>
            <a:off x="6370122" y="2484854"/>
            <a:ext cx="5584372" cy="3933496"/>
          </a:xfrm>
          <a:prstGeom prst="rect">
            <a:avLst/>
          </a:prstGeom>
        </p:spPr>
      </p:pic>
    </p:spTree>
    <p:extLst>
      <p:ext uri="{BB962C8B-B14F-4D97-AF65-F5344CB8AC3E}">
        <p14:creationId xmlns:p14="http://schemas.microsoft.com/office/powerpoint/2010/main" val="34505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597B-B949-2DFD-22CE-CFDE491E3F9C}"/>
              </a:ext>
            </a:extLst>
          </p:cNvPr>
          <p:cNvSpPr>
            <a:spLocks noGrp="1"/>
          </p:cNvSpPr>
          <p:nvPr>
            <p:ph type="title"/>
          </p:nvPr>
        </p:nvSpPr>
        <p:spPr>
          <a:xfrm>
            <a:off x="873919" y="1003015"/>
            <a:ext cx="7108487" cy="1171021"/>
          </a:xfrm>
        </p:spPr>
        <p:txBody>
          <a:bodyPr anchor="b">
            <a:normAutofit fontScale="90000"/>
          </a:bodyPr>
          <a:lstStyle/>
          <a:p>
            <a:r>
              <a:rPr lang="en-US" sz="5600" dirty="0">
                <a:cs typeface="Calibri Light"/>
              </a:rPr>
              <a:t>Go to live dashboard!</a:t>
            </a:r>
            <a:endParaRPr lang="en-US" dirty="0"/>
          </a:p>
        </p:txBody>
      </p:sp>
      <p:sp>
        <p:nvSpPr>
          <p:cNvPr id="3" name="Content Placeholder 2">
            <a:extLst>
              <a:ext uri="{FF2B5EF4-FFF2-40B4-BE49-F238E27FC236}">
                <a16:creationId xmlns:a16="http://schemas.microsoft.com/office/drawing/2014/main" id="{3E62394E-A56A-1E53-F214-AF94BB7550E9}"/>
              </a:ext>
            </a:extLst>
          </p:cNvPr>
          <p:cNvSpPr>
            <a:spLocks noGrp="1"/>
          </p:cNvSpPr>
          <p:nvPr>
            <p:ph idx="1"/>
          </p:nvPr>
        </p:nvSpPr>
        <p:spPr>
          <a:xfrm>
            <a:off x="803776" y="2234018"/>
            <a:ext cx="10298068" cy="3939771"/>
          </a:xfrm>
        </p:spPr>
        <p:txBody>
          <a:bodyPr vert="horz" lIns="91440" tIns="45720" rIns="91440" bIns="45720" rtlCol="0" anchor="t">
            <a:normAutofit/>
          </a:bodyPr>
          <a:lstStyle/>
          <a:p>
            <a:r>
              <a:rPr lang="en-US" sz="2200" dirty="0">
                <a:ea typeface="Calibri"/>
                <a:cs typeface="Calibri"/>
              </a:rPr>
              <a:t>Search for "</a:t>
            </a:r>
            <a:r>
              <a:rPr lang="en-US" sz="2200" dirty="0" err="1">
                <a:ea typeface="Calibri"/>
                <a:cs typeface="Calibri"/>
              </a:rPr>
              <a:t>individuelt</a:t>
            </a:r>
            <a:r>
              <a:rPr lang="en-US" sz="2200" dirty="0">
                <a:ea typeface="Calibri"/>
                <a:cs typeface="Calibri"/>
              </a:rPr>
              <a:t> </a:t>
            </a:r>
            <a:r>
              <a:rPr lang="en-US" sz="2200" dirty="0" err="1">
                <a:ea typeface="Calibri"/>
                <a:cs typeface="Calibri"/>
              </a:rPr>
              <a:t>spørgeskema</a:t>
            </a:r>
            <a:r>
              <a:rPr lang="en-US" sz="2200">
                <a:ea typeface="Calibri"/>
                <a:cs typeface="Calibri"/>
              </a:rPr>
              <a:t>" in your mail inbox</a:t>
            </a:r>
            <a:endParaRPr lang="en-US" sz="2200" dirty="0">
              <a:ea typeface="Calibri"/>
              <a:cs typeface="Calibri"/>
            </a:endParaRPr>
          </a:p>
          <a:p>
            <a:r>
              <a:rPr lang="en-US" sz="2200" dirty="0">
                <a:solidFill>
                  <a:srgbClr val="0563C1"/>
                </a:solidFill>
                <a:ea typeface="Calibri"/>
                <a:cs typeface="Calibri"/>
                <a:hlinkClick r:id="rId2"/>
              </a:rPr>
              <a:t>Dashboard for individual questionnaire:  </a:t>
            </a:r>
            <a:endParaRPr lang="en-US" sz="2200">
              <a:solidFill>
                <a:srgbClr val="000000">
                  <a:alpha val="80000"/>
                </a:srgbClr>
              </a:solidFill>
              <a:ea typeface="Calibri"/>
              <a:cs typeface="Calibri"/>
            </a:endParaRPr>
          </a:p>
          <a:p>
            <a:pPr lvl="1"/>
            <a:r>
              <a:rPr lang="en-US" sz="1800" dirty="0">
                <a:solidFill>
                  <a:srgbClr val="0563C1"/>
                </a:solidFill>
                <a:ea typeface="Calibri"/>
                <a:cs typeface="Calibri"/>
                <a:hlinkClick r:id="rId2"/>
              </a:rPr>
              <a:t>https://www.survey-xact.dk/report/shared/render/29c81ac7-87ac-42fe-aec6-480d2d2d5dfa</a:t>
            </a:r>
            <a:endParaRPr lang="en-US" sz="1800">
              <a:solidFill>
                <a:schemeClr val="tx1">
                  <a:alpha val="80000"/>
                </a:schemeClr>
              </a:solidFill>
              <a:ea typeface="Calibri"/>
              <a:cs typeface="Calibri"/>
              <a:hlinkClick r:id="rId2"/>
            </a:endParaRPr>
          </a:p>
          <a:p>
            <a:endParaRPr lang="en-US" sz="2200" dirty="0">
              <a:solidFill>
                <a:schemeClr val="tx1">
                  <a:alpha val="80000"/>
                </a:schemeClr>
              </a:solidFill>
              <a:ea typeface="Calibri"/>
              <a:cs typeface="Calibri"/>
            </a:endParaRPr>
          </a:p>
          <a:p>
            <a:endParaRPr lang="en-US" sz="2000" dirty="0">
              <a:solidFill>
                <a:schemeClr val="tx1">
                  <a:alpha val="80000"/>
                </a:schemeClr>
              </a:solidFill>
              <a:ea typeface="Calibri"/>
              <a:cs typeface="Calibri"/>
            </a:endParaRPr>
          </a:p>
        </p:txBody>
      </p:sp>
      <p:pic>
        <p:nvPicPr>
          <p:cNvPr id="6" name="Picture 4">
            <a:extLst>
              <a:ext uri="{FF2B5EF4-FFF2-40B4-BE49-F238E27FC236}">
                <a16:creationId xmlns:a16="http://schemas.microsoft.com/office/drawing/2014/main" id="{80BE5652-BC99-7F05-C8D3-7B5600A8D6B7}"/>
              </a:ext>
            </a:extLst>
          </p:cNvPr>
          <p:cNvPicPr>
            <a:picLocks noChangeAspect="1"/>
          </p:cNvPicPr>
          <p:nvPr/>
        </p:nvPicPr>
        <p:blipFill rotWithShape="1">
          <a:blip r:embed="rId3"/>
          <a:srcRect l="880" r="21220" b="1"/>
          <a:stretch/>
        </p:blipFill>
        <p:spPr>
          <a:xfrm>
            <a:off x="3940798" y="3735999"/>
            <a:ext cx="4310404" cy="3040528"/>
          </a:xfrm>
          <a:prstGeom prst="rect">
            <a:avLst/>
          </a:prstGeom>
        </p:spPr>
      </p:pic>
    </p:spTree>
    <p:extLst>
      <p:ext uri="{BB962C8B-B14F-4D97-AF65-F5344CB8AC3E}">
        <p14:creationId xmlns:p14="http://schemas.microsoft.com/office/powerpoint/2010/main" val="2820921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5</a:t>
            </a:fld>
            <a:endParaRPr lang="en-US" dirty="0"/>
          </a:p>
        </p:txBody>
      </p:sp>
      <p:sp>
        <p:nvSpPr>
          <p:cNvPr id="3" name="Title 2"/>
          <p:cNvSpPr>
            <a:spLocks noGrp="1"/>
          </p:cNvSpPr>
          <p:nvPr>
            <p:ph type="title"/>
          </p:nvPr>
        </p:nvSpPr>
        <p:spPr/>
        <p:txBody>
          <a:bodyPr/>
          <a:lstStyle/>
          <a:p>
            <a:r>
              <a:rPr lang="da-DK" dirty="0"/>
              <a:t>Læringsmål</a:t>
            </a:r>
          </a:p>
        </p:txBody>
      </p:sp>
      <p:sp>
        <p:nvSpPr>
          <p:cNvPr id="4" name="Text Placeholder 3"/>
          <p:cNvSpPr>
            <a:spLocks noGrp="1"/>
          </p:cNvSpPr>
          <p:nvPr>
            <p:ph type="body" sz="quarter" idx="12"/>
          </p:nvPr>
        </p:nvSpPr>
        <p:spPr>
          <a:xfrm>
            <a:off x="587375" y="1228724"/>
            <a:ext cx="10752512" cy="5072063"/>
          </a:xfrm>
        </p:spPr>
        <p:txBody>
          <a:bodyPr>
            <a:noAutofit/>
          </a:bodyPr>
          <a:lstStyle/>
          <a:p>
            <a:pPr marL="0" indent="0">
              <a:lnSpc>
                <a:spcPct val="100000"/>
              </a:lnSpc>
              <a:buNone/>
            </a:pPr>
            <a:r>
              <a:rPr lang="da-DK" b="1" cap="all" dirty="0"/>
              <a:t>VIDEN</a:t>
            </a:r>
          </a:p>
          <a:p>
            <a:pPr>
              <a:lnSpc>
                <a:spcPct val="100000"/>
              </a:lnSpc>
            </a:pPr>
            <a:r>
              <a:rPr lang="da-DK" b="1" dirty="0">
                <a:solidFill>
                  <a:srgbClr val="002060"/>
                </a:solidFill>
              </a:rPr>
              <a:t>matematiske grundbegreber</a:t>
            </a:r>
            <a:r>
              <a:rPr lang="da-DK" dirty="0">
                <a:solidFill>
                  <a:srgbClr val="002060"/>
                </a:solidFill>
              </a:rPr>
              <a:t> </a:t>
            </a:r>
            <a:r>
              <a:rPr lang="da-DK" b="1" dirty="0">
                <a:solidFill>
                  <a:srgbClr val="002060"/>
                </a:solidFill>
              </a:rPr>
              <a:t>såsom </a:t>
            </a:r>
            <a:r>
              <a:rPr lang="da-DK" b="1" dirty="0" err="1">
                <a:solidFill>
                  <a:srgbClr val="002060"/>
                </a:solidFill>
              </a:rPr>
              <a:t>rekursion</a:t>
            </a:r>
            <a:r>
              <a:rPr lang="da-DK" dirty="0">
                <a:solidFill>
                  <a:srgbClr val="002060"/>
                </a:solidFill>
              </a:rPr>
              <a:t>, </a:t>
            </a:r>
            <a:r>
              <a:rPr lang="da-DK" b="1" dirty="0">
                <a:solidFill>
                  <a:srgbClr val="002060"/>
                </a:solidFill>
              </a:rPr>
              <a:t>induktion</a:t>
            </a:r>
            <a:r>
              <a:rPr lang="da-DK" dirty="0">
                <a:solidFill>
                  <a:srgbClr val="002060"/>
                </a:solidFill>
              </a:rPr>
              <a:t>, </a:t>
            </a:r>
            <a:r>
              <a:rPr lang="da-DK" b="1" dirty="0">
                <a:solidFill>
                  <a:srgbClr val="002060"/>
                </a:solidFill>
              </a:rPr>
              <a:t>konkret og abstrakt kompleksitet  </a:t>
            </a:r>
            <a:endParaRPr lang="da-DK" dirty="0">
              <a:solidFill>
                <a:srgbClr val="002060"/>
              </a:solidFill>
            </a:endParaRPr>
          </a:p>
          <a:p>
            <a:pPr>
              <a:lnSpc>
                <a:spcPct val="100000"/>
              </a:lnSpc>
            </a:pPr>
            <a:r>
              <a:rPr lang="da-DK" sz="2400" b="1" dirty="0">
                <a:solidFill>
                  <a:srgbClr val="FF0000"/>
                </a:solidFill>
              </a:rPr>
              <a:t>interne og eksterne datastrukturer</a:t>
            </a:r>
            <a:r>
              <a:rPr lang="da-DK" sz="2400" dirty="0"/>
              <a:t>, </a:t>
            </a:r>
            <a:r>
              <a:rPr lang="da-DK" b="1" dirty="0">
                <a:solidFill>
                  <a:srgbClr val="002060"/>
                </a:solidFill>
              </a:rPr>
              <a:t>algoritmeprincipper</a:t>
            </a:r>
            <a:r>
              <a:rPr lang="da-DK" dirty="0"/>
              <a:t> såsom </a:t>
            </a:r>
            <a:r>
              <a:rPr lang="da-DK" b="1" dirty="0">
                <a:solidFill>
                  <a:srgbClr val="FF0000"/>
                </a:solidFill>
              </a:rPr>
              <a:t>søgning</a:t>
            </a:r>
            <a:r>
              <a:rPr lang="da-DK" dirty="0"/>
              <a:t>, </a:t>
            </a:r>
            <a:r>
              <a:rPr lang="da-DK" b="1" dirty="0"/>
              <a:t>søgetræer, intern og ekstern sortering,</a:t>
            </a:r>
            <a:r>
              <a:rPr lang="da-DK" dirty="0"/>
              <a:t> dynamisk programmering</a:t>
            </a:r>
            <a:r>
              <a:rPr lang="da-DK" dirty="0">
                <a:solidFill>
                  <a:srgbClr val="002060"/>
                </a:solidFill>
              </a:rPr>
              <a:t>, </a:t>
            </a:r>
            <a:r>
              <a:rPr lang="da-DK" b="1" dirty="0" err="1">
                <a:solidFill>
                  <a:srgbClr val="002060"/>
                </a:solidFill>
              </a:rPr>
              <a:t>divide</a:t>
            </a:r>
            <a:r>
              <a:rPr lang="da-DK" b="1" dirty="0">
                <a:solidFill>
                  <a:srgbClr val="002060"/>
                </a:solidFill>
              </a:rPr>
              <a:t> and </a:t>
            </a:r>
            <a:r>
              <a:rPr lang="da-DK" b="1" dirty="0" err="1">
                <a:solidFill>
                  <a:srgbClr val="002060"/>
                </a:solidFill>
              </a:rPr>
              <a:t>conquer</a:t>
            </a:r>
            <a:br>
              <a:rPr lang="da-DK" dirty="0"/>
            </a:br>
            <a:endParaRPr lang="da-DK" cap="all" dirty="0"/>
          </a:p>
          <a:p>
            <a:pPr marL="0" indent="0">
              <a:lnSpc>
                <a:spcPct val="100000"/>
              </a:lnSpc>
              <a:buNone/>
            </a:pPr>
            <a:r>
              <a:rPr lang="da-DK" b="1" cap="all" dirty="0"/>
              <a:t>FÆRDIGHEDER</a:t>
            </a:r>
          </a:p>
          <a:p>
            <a:pPr>
              <a:lnSpc>
                <a:spcPct val="100000"/>
              </a:lnSpc>
            </a:pPr>
            <a:r>
              <a:rPr lang="da-DK" b="1" dirty="0"/>
              <a:t>bestemme abstrakt kompleksitet for konkrete funktioner </a:t>
            </a:r>
          </a:p>
          <a:p>
            <a:pPr>
              <a:lnSpc>
                <a:spcPct val="100000"/>
              </a:lnSpc>
            </a:pPr>
            <a:r>
              <a:rPr lang="da-DK" b="1" dirty="0"/>
              <a:t>gennemføre kompleksitets- </a:t>
            </a:r>
            <a:r>
              <a:rPr lang="da-DK" dirty="0"/>
              <a:t>og</a:t>
            </a:r>
            <a:r>
              <a:rPr lang="da-DK" b="1" dirty="0"/>
              <a:t> </a:t>
            </a:r>
            <a:r>
              <a:rPr lang="da-DK" dirty="0"/>
              <a:t>korrekthedsanalyse</a:t>
            </a:r>
            <a:r>
              <a:rPr lang="da-DK" b="1" dirty="0"/>
              <a:t> </a:t>
            </a:r>
            <a:r>
              <a:rPr lang="da-DK" dirty="0"/>
              <a:t>på simple algoritmer</a:t>
            </a:r>
            <a:r>
              <a:rPr lang="da-DK" dirty="0">
                <a:solidFill>
                  <a:srgbClr val="002060"/>
                </a:solidFill>
              </a:rPr>
              <a:t>, </a:t>
            </a:r>
            <a:r>
              <a:rPr lang="da-DK" b="1" dirty="0">
                <a:solidFill>
                  <a:srgbClr val="002060"/>
                </a:solidFill>
              </a:rPr>
              <a:t>herunder </a:t>
            </a:r>
            <a:r>
              <a:rPr lang="da-DK" b="1" dirty="0" err="1">
                <a:solidFill>
                  <a:srgbClr val="002060"/>
                </a:solidFill>
              </a:rPr>
              <a:t>rekursive</a:t>
            </a:r>
            <a:r>
              <a:rPr lang="da-DK" b="1" dirty="0">
                <a:solidFill>
                  <a:srgbClr val="002060"/>
                </a:solidFill>
              </a:rPr>
              <a:t> algoritmer  </a:t>
            </a:r>
          </a:p>
          <a:p>
            <a:pPr>
              <a:lnSpc>
                <a:spcPct val="100000"/>
              </a:lnSpc>
            </a:pPr>
            <a:r>
              <a:rPr lang="da-DK" b="1" dirty="0">
                <a:solidFill>
                  <a:srgbClr val="FF0000"/>
                </a:solidFill>
              </a:rPr>
              <a:t>udvælge og anvende passende algoritmer til standard-opgaver, </a:t>
            </a:r>
            <a:r>
              <a:rPr lang="da-DK" dirty="0">
                <a:solidFill>
                  <a:srgbClr val="002060"/>
                </a:solidFill>
              </a:rPr>
              <a:t>som f.eks. søgning, sortering og </a:t>
            </a:r>
            <a:r>
              <a:rPr lang="da-DK" dirty="0" err="1">
                <a:solidFill>
                  <a:srgbClr val="002060"/>
                </a:solidFill>
              </a:rPr>
              <a:t>vejfinding</a:t>
            </a:r>
            <a:endParaRPr lang="da-DK" dirty="0">
              <a:solidFill>
                <a:srgbClr val="002060"/>
              </a:solidFill>
            </a:endParaRPr>
          </a:p>
          <a:p>
            <a:pPr marL="0" indent="0">
              <a:lnSpc>
                <a:spcPct val="100000"/>
              </a:lnSpc>
              <a:buNone/>
            </a:pPr>
            <a:br>
              <a:rPr lang="da-DK" b="1" cap="all" dirty="0"/>
            </a:br>
            <a:r>
              <a:rPr lang="da-DK" b="1" cap="all" dirty="0"/>
              <a:t>KOMPETENCER</a:t>
            </a:r>
          </a:p>
          <a:p>
            <a:pPr>
              <a:lnSpc>
                <a:spcPct val="100000"/>
              </a:lnSpc>
            </a:pPr>
            <a:r>
              <a:rPr lang="da-DK" b="1" dirty="0">
                <a:solidFill>
                  <a:srgbClr val="FF0000"/>
                </a:solidFill>
              </a:rPr>
              <a:t>Den studerende skal, stillet overfor en ikke-standard programmeringsopgave kunne</a:t>
            </a:r>
          </a:p>
          <a:p>
            <a:pPr>
              <a:lnSpc>
                <a:spcPct val="100000"/>
              </a:lnSpc>
            </a:pPr>
            <a:r>
              <a:rPr lang="da-DK" sz="2000" b="1" dirty="0">
                <a:solidFill>
                  <a:srgbClr val="FF0000"/>
                </a:solidFill>
              </a:rPr>
              <a:t>udvikle </a:t>
            </a:r>
            <a:r>
              <a:rPr lang="da-DK" sz="2000" b="1" dirty="0"/>
              <a:t>algoritmer og </a:t>
            </a:r>
            <a:r>
              <a:rPr lang="da-DK" sz="2000" b="1" dirty="0">
                <a:solidFill>
                  <a:srgbClr val="FF0000"/>
                </a:solidFill>
              </a:rPr>
              <a:t>datastrukturer til løsning af opgaven</a:t>
            </a:r>
          </a:p>
          <a:p>
            <a:pPr>
              <a:lnSpc>
                <a:spcPct val="100000"/>
              </a:lnSpc>
            </a:pPr>
            <a:r>
              <a:rPr lang="da-DK" b="1" dirty="0"/>
              <a:t>analysere de udviklede algoritmer</a:t>
            </a:r>
          </a:p>
        </p:txBody>
      </p:sp>
    </p:spTree>
    <p:extLst>
      <p:ext uri="{BB962C8B-B14F-4D97-AF65-F5344CB8AC3E}">
        <p14:creationId xmlns:p14="http://schemas.microsoft.com/office/powerpoint/2010/main" val="303123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6</a:t>
            </a:fld>
            <a:endParaRPr lang="en-US" dirty="0"/>
          </a:p>
        </p:txBody>
      </p:sp>
      <p:sp>
        <p:nvSpPr>
          <p:cNvPr id="3" name="Title 2"/>
          <p:cNvSpPr>
            <a:spLocks noGrp="1"/>
          </p:cNvSpPr>
          <p:nvPr>
            <p:ph type="title"/>
          </p:nvPr>
        </p:nvSpPr>
        <p:spPr>
          <a:xfrm>
            <a:off x="587374" y="370290"/>
            <a:ext cx="6262605" cy="1474385"/>
          </a:xfrm>
        </p:spPr>
        <p:txBody>
          <a:bodyPr/>
          <a:lstStyle/>
          <a:p>
            <a:r>
              <a:rPr lang="da-DK" dirty="0"/>
              <a:t>Hvorfor Hash </a:t>
            </a:r>
            <a:r>
              <a:rPr lang="da-DK" dirty="0" err="1"/>
              <a:t>Tables</a:t>
            </a:r>
            <a:r>
              <a:rPr lang="da-DK" dirty="0"/>
              <a:t>?</a:t>
            </a:r>
          </a:p>
        </p:txBody>
      </p:sp>
      <p:sp>
        <p:nvSpPr>
          <p:cNvPr id="4" name="Text Placeholder 3"/>
          <p:cNvSpPr>
            <a:spLocks noGrp="1"/>
          </p:cNvSpPr>
          <p:nvPr>
            <p:ph type="body" sz="quarter" idx="12"/>
          </p:nvPr>
        </p:nvSpPr>
        <p:spPr>
          <a:xfrm>
            <a:off x="587375" y="2065336"/>
            <a:ext cx="5255486" cy="4221163"/>
          </a:xfrm>
        </p:spPr>
        <p:txBody>
          <a:bodyPr>
            <a:noAutofit/>
          </a:bodyPr>
          <a:lstStyle/>
          <a:p>
            <a:r>
              <a:rPr lang="da-DK" sz="2000" dirty="0"/>
              <a:t>Mange applikationer kræver dynamiske mængder som kun kræver operationerne </a:t>
            </a:r>
            <a:br>
              <a:rPr lang="da-DK" sz="2000" dirty="0"/>
            </a:br>
            <a:r>
              <a:rPr lang="da-DK" sz="2000" b="1" dirty="0" err="1"/>
              <a:t>insert</a:t>
            </a:r>
            <a:r>
              <a:rPr lang="da-DK" sz="2000" b="1" dirty="0"/>
              <a:t>, </a:t>
            </a:r>
            <a:r>
              <a:rPr lang="da-DK" sz="2000" b="1" dirty="0" err="1"/>
              <a:t>search</a:t>
            </a:r>
            <a:r>
              <a:rPr lang="da-DK" sz="2000" b="1" dirty="0"/>
              <a:t>, </a:t>
            </a:r>
            <a:r>
              <a:rPr lang="da-DK" sz="2000" dirty="0"/>
              <a:t>og </a:t>
            </a:r>
            <a:r>
              <a:rPr lang="da-DK" sz="2000" b="1" dirty="0"/>
              <a:t>delete</a:t>
            </a:r>
          </a:p>
          <a:p>
            <a:pPr lvl="1"/>
            <a:r>
              <a:rPr lang="da-DK" sz="1800" b="1" dirty="0"/>
              <a:t>Holder det ikke med </a:t>
            </a:r>
            <a:r>
              <a:rPr lang="da-DK" sz="1800" b="1" dirty="0" err="1"/>
              <a:t>stacks</a:t>
            </a:r>
            <a:r>
              <a:rPr lang="da-DK" sz="1800" b="1" dirty="0"/>
              <a:t>/</a:t>
            </a:r>
            <a:r>
              <a:rPr lang="da-DK" sz="1800" b="1" dirty="0" err="1"/>
              <a:t>queues</a:t>
            </a:r>
            <a:r>
              <a:rPr lang="da-DK" sz="1800" b="1" dirty="0"/>
              <a:t>?</a:t>
            </a:r>
          </a:p>
          <a:p>
            <a:pPr lvl="1"/>
            <a:r>
              <a:rPr lang="da-DK" sz="1800" b="1" dirty="0"/>
              <a:t>Dictionary operations</a:t>
            </a:r>
            <a:endParaRPr lang="da-DK" sz="1800" dirty="0"/>
          </a:p>
          <a:p>
            <a:r>
              <a:rPr lang="da-DK" sz="2000" dirty="0"/>
              <a:t>Elementer i en </a:t>
            </a:r>
            <a:r>
              <a:rPr lang="da-DK" sz="2000" b="1" dirty="0" err="1"/>
              <a:t>dictionary</a:t>
            </a:r>
            <a:r>
              <a:rPr lang="da-DK" sz="2000" dirty="0"/>
              <a:t> har en </a:t>
            </a:r>
            <a:r>
              <a:rPr lang="da-DK" sz="2000" b="1" dirty="0"/>
              <a:t>nøgle</a:t>
            </a:r>
            <a:r>
              <a:rPr lang="da-DK" sz="2000" dirty="0"/>
              <a:t> og muligvis anden data</a:t>
            </a:r>
          </a:p>
          <a:p>
            <a:r>
              <a:rPr lang="da-DK" sz="2000" dirty="0"/>
              <a:t>En Hash </a:t>
            </a:r>
            <a:r>
              <a:rPr lang="da-DK" sz="2000" dirty="0" err="1"/>
              <a:t>Table</a:t>
            </a:r>
            <a:r>
              <a:rPr lang="da-DK" sz="2000" dirty="0"/>
              <a:t> er en effektiv datastruktur for at implementere </a:t>
            </a:r>
            <a:r>
              <a:rPr lang="da-DK" sz="2000" b="1" dirty="0" err="1"/>
              <a:t>dictionaries</a:t>
            </a:r>
            <a:endParaRPr lang="da-DK" sz="2000" dirty="0"/>
          </a:p>
          <a:p>
            <a:pPr lvl="1"/>
            <a:r>
              <a:rPr lang="da-DK" sz="1800" dirty="0"/>
              <a:t>Dictionary operations bruger generelt </a:t>
            </a:r>
            <a:r>
              <a:rPr lang="da-DK" sz="3200" b="1" dirty="0"/>
              <a:t>O(1) tid! 🤯</a:t>
            </a:r>
            <a:endParaRPr lang="da-DK" sz="1800" dirty="0"/>
          </a:p>
        </p:txBody>
      </p:sp>
      <p:pic>
        <p:nvPicPr>
          <p:cNvPr id="6" name="Picture 5">
            <a:extLst>
              <a:ext uri="{FF2B5EF4-FFF2-40B4-BE49-F238E27FC236}">
                <a16:creationId xmlns:a16="http://schemas.microsoft.com/office/drawing/2014/main" id="{202186B9-333D-C331-E898-100E8DC3F448}"/>
              </a:ext>
            </a:extLst>
          </p:cNvPr>
          <p:cNvPicPr>
            <a:picLocks noChangeAspect="1"/>
          </p:cNvPicPr>
          <p:nvPr/>
        </p:nvPicPr>
        <p:blipFill>
          <a:blip r:embed="rId2"/>
          <a:stretch>
            <a:fillRect/>
          </a:stretch>
        </p:blipFill>
        <p:spPr>
          <a:xfrm>
            <a:off x="6310969" y="1970279"/>
            <a:ext cx="5722576" cy="3296665"/>
          </a:xfrm>
          <a:prstGeom prst="rect">
            <a:avLst/>
          </a:prstGeom>
        </p:spPr>
      </p:pic>
    </p:spTree>
    <p:extLst>
      <p:ext uri="{BB962C8B-B14F-4D97-AF65-F5344CB8AC3E}">
        <p14:creationId xmlns:p14="http://schemas.microsoft.com/office/powerpoint/2010/main" val="229007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7</a:t>
            </a:fld>
            <a:endParaRPr lang="en-US" dirty="0"/>
          </a:p>
        </p:txBody>
      </p:sp>
      <p:sp>
        <p:nvSpPr>
          <p:cNvPr id="3" name="Title 2"/>
          <p:cNvSpPr>
            <a:spLocks noGrp="1"/>
          </p:cNvSpPr>
          <p:nvPr>
            <p:ph type="title"/>
          </p:nvPr>
        </p:nvSpPr>
        <p:spPr>
          <a:xfrm>
            <a:off x="587374" y="370290"/>
            <a:ext cx="6198437" cy="1474385"/>
          </a:xfrm>
        </p:spPr>
        <p:txBody>
          <a:bodyPr/>
          <a:lstStyle/>
          <a:p>
            <a:r>
              <a:rPr lang="da-DK" dirty="0"/>
              <a:t>Terminologi</a:t>
            </a:r>
          </a:p>
        </p:txBody>
      </p:sp>
      <p:sp>
        <p:nvSpPr>
          <p:cNvPr id="4" name="Text Placeholder 3"/>
          <p:cNvSpPr>
            <a:spLocks noGrp="1"/>
          </p:cNvSpPr>
          <p:nvPr>
            <p:ph type="body" sz="quarter" idx="12"/>
          </p:nvPr>
        </p:nvSpPr>
        <p:spPr>
          <a:xfrm>
            <a:off x="587375" y="1896035"/>
            <a:ext cx="5348204" cy="3872997"/>
          </a:xfrm>
        </p:spPr>
        <p:txBody>
          <a:bodyPr>
            <a:noAutofit/>
          </a:bodyPr>
          <a:lstStyle/>
          <a:p>
            <a:r>
              <a:rPr lang="da-DK" sz="2400" b="1" dirty="0"/>
              <a:t>U:</a:t>
            </a:r>
            <a:r>
              <a:rPr lang="da-DK" sz="2400" dirty="0"/>
              <a:t> Universe of Keys</a:t>
            </a:r>
          </a:p>
          <a:p>
            <a:r>
              <a:rPr lang="da-DK" sz="2400" b="1" dirty="0"/>
              <a:t>K: </a:t>
            </a:r>
            <a:r>
              <a:rPr lang="da-DK" sz="2400" dirty="0" err="1"/>
              <a:t>Actual</a:t>
            </a:r>
            <a:r>
              <a:rPr lang="da-DK" sz="2400" dirty="0"/>
              <a:t> Keys</a:t>
            </a:r>
          </a:p>
          <a:p>
            <a:r>
              <a:rPr lang="da-DK" sz="2400" b="1" dirty="0"/>
              <a:t>T: </a:t>
            </a:r>
            <a:r>
              <a:rPr lang="da-DK" sz="2400" dirty="0" err="1"/>
              <a:t>Table</a:t>
            </a:r>
            <a:endParaRPr lang="da-DK" sz="2400" dirty="0"/>
          </a:p>
          <a:p>
            <a:pPr lvl="1"/>
            <a:r>
              <a:rPr lang="da-DK" sz="2200" dirty="0"/>
              <a:t>Hver </a:t>
            </a:r>
            <a:r>
              <a:rPr lang="da-DK" sz="2200" dirty="0" err="1"/>
              <a:t>key</a:t>
            </a:r>
            <a:r>
              <a:rPr lang="da-DK" sz="2200" dirty="0"/>
              <a:t> associeres med data</a:t>
            </a:r>
          </a:p>
          <a:p>
            <a:r>
              <a:rPr lang="da-DK" sz="2400" b="1" dirty="0"/>
              <a:t>n</a:t>
            </a:r>
            <a:r>
              <a:rPr lang="da-DK" sz="2400" dirty="0"/>
              <a:t> = antal elementer i T</a:t>
            </a:r>
          </a:p>
          <a:p>
            <a:r>
              <a:rPr lang="da-DK" sz="2400" b="1" dirty="0"/>
              <a:t>m</a:t>
            </a:r>
            <a:r>
              <a:rPr lang="da-DK" sz="2400" dirty="0"/>
              <a:t> = antal slots i T</a:t>
            </a:r>
            <a:endParaRPr lang="da-DK" sz="2000" dirty="0"/>
          </a:p>
        </p:txBody>
      </p:sp>
      <p:pic>
        <p:nvPicPr>
          <p:cNvPr id="7" name="Picture 6"/>
          <p:cNvPicPr>
            <a:picLocks noChangeAspect="1"/>
          </p:cNvPicPr>
          <p:nvPr/>
        </p:nvPicPr>
        <p:blipFill>
          <a:blip r:embed="rId2"/>
          <a:stretch>
            <a:fillRect/>
          </a:stretch>
        </p:blipFill>
        <p:spPr>
          <a:xfrm>
            <a:off x="5579225" y="3149000"/>
            <a:ext cx="6546099" cy="3216172"/>
          </a:xfrm>
          <a:prstGeom prst="rect">
            <a:avLst/>
          </a:prstGeom>
        </p:spPr>
      </p:pic>
      <p:sp>
        <p:nvSpPr>
          <p:cNvPr id="6" name="Oval 5">
            <a:extLst>
              <a:ext uri="{FF2B5EF4-FFF2-40B4-BE49-F238E27FC236}">
                <a16:creationId xmlns:a16="http://schemas.microsoft.com/office/drawing/2014/main" id="{EBE8A755-BB8F-4156-8FB6-D83D5413124B}"/>
              </a:ext>
            </a:extLst>
          </p:cNvPr>
          <p:cNvSpPr/>
          <p:nvPr/>
        </p:nvSpPr>
        <p:spPr>
          <a:xfrm>
            <a:off x="6871448" y="3691219"/>
            <a:ext cx="302559" cy="273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Oval 9">
            <a:extLst>
              <a:ext uri="{FF2B5EF4-FFF2-40B4-BE49-F238E27FC236}">
                <a16:creationId xmlns:a16="http://schemas.microsoft.com/office/drawing/2014/main" id="{84461855-300D-42B4-9609-8EF5CA419274}"/>
              </a:ext>
            </a:extLst>
          </p:cNvPr>
          <p:cNvSpPr/>
          <p:nvPr/>
        </p:nvSpPr>
        <p:spPr>
          <a:xfrm>
            <a:off x="6176683" y="4897977"/>
            <a:ext cx="302559" cy="273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3E7D4A65-12CF-40E3-990F-C21D57349447}"/>
              </a:ext>
            </a:extLst>
          </p:cNvPr>
          <p:cNvSpPr/>
          <p:nvPr/>
        </p:nvSpPr>
        <p:spPr>
          <a:xfrm>
            <a:off x="9388289" y="3169338"/>
            <a:ext cx="302559" cy="273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8D60A429-EA15-4BA6-BD0D-6E2CE67E959A}"/>
              </a:ext>
            </a:extLst>
          </p:cNvPr>
          <p:cNvSpPr/>
          <p:nvPr/>
        </p:nvSpPr>
        <p:spPr>
          <a:xfrm>
            <a:off x="10307172" y="3554664"/>
            <a:ext cx="437030" cy="273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E24CF775-E0C4-41EE-807C-197187A1A156}"/>
              </a:ext>
            </a:extLst>
          </p:cNvPr>
          <p:cNvSpPr/>
          <p:nvPr/>
        </p:nvSpPr>
        <p:spPr>
          <a:xfrm>
            <a:off x="10902857" y="3570509"/>
            <a:ext cx="1078472" cy="27311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99FFEDF0-FA13-4F3D-B2B3-CC8B8145AEF1}"/>
              </a:ext>
            </a:extLst>
          </p:cNvPr>
          <p:cNvSpPr/>
          <p:nvPr/>
        </p:nvSpPr>
        <p:spPr>
          <a:xfrm flipH="1">
            <a:off x="9372602" y="4138402"/>
            <a:ext cx="45719" cy="457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FB4449F2-7D24-40B1-9FAB-CCDCE1B0AF61}"/>
              </a:ext>
            </a:extLst>
          </p:cNvPr>
          <p:cNvSpPr/>
          <p:nvPr/>
        </p:nvSpPr>
        <p:spPr>
          <a:xfrm flipH="1">
            <a:off x="9374844" y="4408990"/>
            <a:ext cx="45719" cy="457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35ADFA41-A974-4F7B-859E-97FCB278CCD6}"/>
              </a:ext>
            </a:extLst>
          </p:cNvPr>
          <p:cNvSpPr/>
          <p:nvPr/>
        </p:nvSpPr>
        <p:spPr>
          <a:xfrm flipH="1">
            <a:off x="9388289" y="4988813"/>
            <a:ext cx="45719" cy="457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9429C3E2-7C30-421A-A477-69F589BEF833}"/>
              </a:ext>
            </a:extLst>
          </p:cNvPr>
          <p:cNvSpPr/>
          <p:nvPr/>
        </p:nvSpPr>
        <p:spPr>
          <a:xfrm flipH="1">
            <a:off x="9387617" y="5815577"/>
            <a:ext cx="45719" cy="457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3815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8</a:t>
            </a:fld>
            <a:endParaRPr lang="en-US" dirty="0"/>
          </a:p>
        </p:txBody>
      </p:sp>
      <p:sp>
        <p:nvSpPr>
          <p:cNvPr id="3" name="Title 2"/>
          <p:cNvSpPr>
            <a:spLocks noGrp="1"/>
          </p:cNvSpPr>
          <p:nvPr>
            <p:ph type="title"/>
          </p:nvPr>
        </p:nvSpPr>
        <p:spPr>
          <a:xfrm>
            <a:off x="587374" y="370290"/>
            <a:ext cx="6198437" cy="1474385"/>
          </a:xfrm>
        </p:spPr>
        <p:txBody>
          <a:bodyPr/>
          <a:lstStyle/>
          <a:p>
            <a:r>
              <a:rPr lang="da-DK" dirty="0"/>
              <a:t>Direct-Address </a:t>
            </a:r>
            <a:r>
              <a:rPr lang="da-DK" dirty="0" err="1"/>
              <a:t>Tables</a:t>
            </a:r>
            <a:endParaRPr lang="da-DK" dirty="0"/>
          </a:p>
        </p:txBody>
      </p:sp>
      <p:sp>
        <p:nvSpPr>
          <p:cNvPr id="4" name="Text Placeholder 3"/>
          <p:cNvSpPr>
            <a:spLocks noGrp="1"/>
          </p:cNvSpPr>
          <p:nvPr>
            <p:ph type="body" sz="quarter" idx="12"/>
          </p:nvPr>
        </p:nvSpPr>
        <p:spPr>
          <a:xfrm>
            <a:off x="587375" y="3352799"/>
            <a:ext cx="5348204" cy="2416233"/>
          </a:xfrm>
        </p:spPr>
        <p:txBody>
          <a:bodyPr>
            <a:noAutofit/>
          </a:bodyPr>
          <a:lstStyle/>
          <a:p>
            <a:r>
              <a:rPr lang="da-DK" sz="2400" dirty="0"/>
              <a:t>Vi bruger en array </a:t>
            </a:r>
            <a:r>
              <a:rPr lang="da-DK" sz="2400" b="1" dirty="0"/>
              <a:t>T[0…m-1]</a:t>
            </a:r>
            <a:r>
              <a:rPr lang="da-DK" sz="2400" dirty="0"/>
              <a:t>, </a:t>
            </a:r>
            <a:br>
              <a:rPr lang="da-DK" sz="2400" dirty="0"/>
            </a:br>
            <a:r>
              <a:rPr lang="da-DK" sz="2400" dirty="0"/>
              <a:t>som en</a:t>
            </a:r>
            <a:r>
              <a:rPr lang="da-DK" sz="2000" dirty="0"/>
              <a:t> ”</a:t>
            </a:r>
            <a:r>
              <a:rPr lang="da-DK" sz="2000" b="1" dirty="0" err="1"/>
              <a:t>direct-address</a:t>
            </a:r>
            <a:r>
              <a:rPr lang="da-DK" sz="2000" b="1" dirty="0"/>
              <a:t> </a:t>
            </a:r>
            <a:r>
              <a:rPr lang="da-DK" sz="2000" b="1" dirty="0" err="1"/>
              <a:t>table</a:t>
            </a:r>
            <a:r>
              <a:rPr lang="da-DK" sz="2000" dirty="0"/>
              <a:t>”, </a:t>
            </a:r>
            <a:br>
              <a:rPr lang="da-DK" sz="2000" dirty="0"/>
            </a:br>
            <a:r>
              <a:rPr lang="da-DK" sz="2000" dirty="0"/>
              <a:t>der hver ”</a:t>
            </a:r>
            <a:r>
              <a:rPr lang="da-DK" sz="2000" b="1" dirty="0"/>
              <a:t>slot</a:t>
            </a:r>
            <a:r>
              <a:rPr lang="da-DK" sz="2000" dirty="0"/>
              <a:t>” </a:t>
            </a:r>
            <a:br>
              <a:rPr lang="da-DK" sz="2000" dirty="0"/>
            </a:br>
            <a:r>
              <a:rPr lang="da-DK" sz="2000" dirty="0"/>
              <a:t>repræsenterer en nøgle, i universet ”</a:t>
            </a:r>
            <a:r>
              <a:rPr lang="da-DK" sz="2000" b="1" dirty="0"/>
              <a:t>U”</a:t>
            </a:r>
            <a:r>
              <a:rPr lang="da-DK" sz="2000" dirty="0"/>
              <a:t>.</a:t>
            </a:r>
          </a:p>
        </p:txBody>
      </p:sp>
      <p:sp>
        <p:nvSpPr>
          <p:cNvPr id="5" name="Text Placeholder 3"/>
          <p:cNvSpPr txBox="1">
            <a:spLocks/>
          </p:cNvSpPr>
          <p:nvPr/>
        </p:nvSpPr>
        <p:spPr>
          <a:xfrm>
            <a:off x="770020" y="1224822"/>
            <a:ext cx="10714223" cy="186480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Antagelser</a:t>
            </a:r>
          </a:p>
          <a:p>
            <a:pPr marL="457200" indent="-457200">
              <a:buFont typeface="+mj-lt"/>
              <a:buAutoNum type="arabicPeriod"/>
            </a:pPr>
            <a:r>
              <a:rPr lang="da-DK" sz="2000" dirty="0"/>
              <a:t>Vi antager at vi har en applikation der kræver en dynamisk mængde, der hvert element har en nøgle fra et ”</a:t>
            </a:r>
            <a:r>
              <a:rPr lang="da-DK" sz="2000" b="1" dirty="0"/>
              <a:t>univers</a:t>
            </a:r>
            <a:r>
              <a:rPr lang="da-DK" sz="2000" dirty="0"/>
              <a:t>” af nøgler, U = {0,1,2,…,m-1}, </a:t>
            </a:r>
            <a:r>
              <a:rPr lang="da-DK" sz="2000" b="1" dirty="0"/>
              <a:t>der m ikke er alt for stort</a:t>
            </a:r>
          </a:p>
          <a:p>
            <a:pPr marL="457200" indent="-457200">
              <a:buFont typeface="+mj-lt"/>
              <a:buAutoNum type="arabicPeriod"/>
            </a:pPr>
            <a:r>
              <a:rPr lang="da-DK" sz="2000" dirty="0"/>
              <a:t>Vi antager at nøgler er unikke – ingen to elementer har samme nøgle</a:t>
            </a:r>
          </a:p>
        </p:txBody>
      </p:sp>
      <p:pic>
        <p:nvPicPr>
          <p:cNvPr id="7" name="Picture 6"/>
          <p:cNvPicPr>
            <a:picLocks noChangeAspect="1"/>
          </p:cNvPicPr>
          <p:nvPr/>
        </p:nvPicPr>
        <p:blipFill>
          <a:blip r:embed="rId4"/>
          <a:stretch>
            <a:fillRect/>
          </a:stretch>
        </p:blipFill>
        <p:spPr>
          <a:xfrm>
            <a:off x="5579225" y="3149000"/>
            <a:ext cx="6546099" cy="3216172"/>
          </a:xfrm>
          <a:prstGeom prst="rect">
            <a:avLst/>
          </a:prstGeom>
        </p:spPr>
      </p:pic>
      <p:sp>
        <p:nvSpPr>
          <p:cNvPr id="9" name="Text Placeholder 3"/>
          <p:cNvSpPr txBox="1">
            <a:spLocks/>
          </p:cNvSpPr>
          <p:nvPr/>
        </p:nvSpPr>
        <p:spPr>
          <a:xfrm>
            <a:off x="5823284" y="5214178"/>
            <a:ext cx="3168315" cy="126007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Dersom mængden ikke har et element </a:t>
            </a:r>
            <a:r>
              <a:rPr lang="da-DK" sz="2000" b="1" i="1" dirty="0"/>
              <a:t>k</a:t>
            </a:r>
            <a:r>
              <a:rPr lang="da-DK" sz="2000" b="1" dirty="0"/>
              <a:t>,</a:t>
            </a:r>
            <a:br>
              <a:rPr lang="da-DK" sz="2000" b="1" dirty="0"/>
            </a:br>
            <a:r>
              <a:rPr lang="da-DK" sz="2000" b="1" dirty="0"/>
              <a:t>er T[k] = Nil</a:t>
            </a:r>
            <a:endParaRPr lang="da-DK" sz="2000" dirty="0"/>
          </a:p>
        </p:txBody>
      </p:sp>
      <p:sp>
        <p:nvSpPr>
          <p:cNvPr id="8" name="Text Placeholder 3"/>
          <p:cNvSpPr txBox="1">
            <a:spLocks/>
          </p:cNvSpPr>
          <p:nvPr/>
        </p:nvSpPr>
        <p:spPr>
          <a:xfrm>
            <a:off x="5823283" y="3522896"/>
            <a:ext cx="3168315" cy="99613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2"/>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3"/>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3"/>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Slot </a:t>
            </a:r>
            <a:r>
              <a:rPr lang="da-DK" sz="2000" b="1" i="1" dirty="0"/>
              <a:t>k</a:t>
            </a:r>
            <a:r>
              <a:rPr lang="da-DK" sz="2000" b="1" dirty="0"/>
              <a:t> peger på et element der har </a:t>
            </a:r>
            <a:r>
              <a:rPr lang="da-DK" sz="2000" b="1" i="1" dirty="0"/>
              <a:t>k</a:t>
            </a:r>
            <a:r>
              <a:rPr lang="da-DK" sz="2000" b="1" dirty="0"/>
              <a:t> som nøgle</a:t>
            </a:r>
            <a:endParaRPr lang="da-DK" sz="2000" dirty="0"/>
          </a:p>
        </p:txBody>
      </p:sp>
    </p:spTree>
    <p:extLst>
      <p:ext uri="{BB962C8B-B14F-4D97-AF65-F5344CB8AC3E}">
        <p14:creationId xmlns:p14="http://schemas.microsoft.com/office/powerpoint/2010/main" val="29184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8D877B3-D348-4611-9BDB-C5374591D951}" type="slidenum">
              <a:rPr lang="en-US" smtClean="0"/>
              <a:pPr/>
              <a:t>9</a:t>
            </a:fld>
            <a:endParaRPr lang="en-US" dirty="0"/>
          </a:p>
        </p:txBody>
      </p:sp>
      <p:sp>
        <p:nvSpPr>
          <p:cNvPr id="3" name="Title 2"/>
          <p:cNvSpPr>
            <a:spLocks noGrp="1"/>
          </p:cNvSpPr>
          <p:nvPr>
            <p:ph type="title"/>
          </p:nvPr>
        </p:nvSpPr>
        <p:spPr>
          <a:xfrm>
            <a:off x="587374" y="370290"/>
            <a:ext cx="6198437" cy="1474385"/>
          </a:xfrm>
        </p:spPr>
        <p:txBody>
          <a:bodyPr/>
          <a:lstStyle/>
          <a:p>
            <a:r>
              <a:rPr lang="da-DK" dirty="0"/>
              <a:t>Operationer på en Direct-Address </a:t>
            </a:r>
            <a:r>
              <a:rPr lang="da-DK" dirty="0" err="1"/>
              <a:t>Table</a:t>
            </a:r>
            <a:endParaRPr lang="da-DK" dirty="0"/>
          </a:p>
        </p:txBody>
      </p:sp>
      <p:pic>
        <p:nvPicPr>
          <p:cNvPr id="5" name="Picture 4"/>
          <p:cNvPicPr>
            <a:picLocks noChangeAspect="1"/>
          </p:cNvPicPr>
          <p:nvPr/>
        </p:nvPicPr>
        <p:blipFill>
          <a:blip r:embed="rId2"/>
          <a:stretch>
            <a:fillRect/>
          </a:stretch>
        </p:blipFill>
        <p:spPr>
          <a:xfrm>
            <a:off x="6553200" y="2826207"/>
            <a:ext cx="5639720" cy="2770858"/>
          </a:xfrm>
          <a:prstGeom prst="rect">
            <a:avLst/>
          </a:prstGeom>
        </p:spPr>
      </p:pic>
      <p:pic>
        <p:nvPicPr>
          <p:cNvPr id="6" name="Picture 5"/>
          <p:cNvPicPr>
            <a:picLocks noChangeAspect="1"/>
          </p:cNvPicPr>
          <p:nvPr/>
        </p:nvPicPr>
        <p:blipFill>
          <a:blip r:embed="rId3"/>
          <a:stretch>
            <a:fillRect/>
          </a:stretch>
        </p:blipFill>
        <p:spPr>
          <a:xfrm>
            <a:off x="228599" y="2009774"/>
            <a:ext cx="5707621" cy="4403725"/>
          </a:xfrm>
          <a:prstGeom prst="rect">
            <a:avLst/>
          </a:prstGeom>
        </p:spPr>
      </p:pic>
      <p:sp>
        <p:nvSpPr>
          <p:cNvPr id="8" name="Text Placeholder 3"/>
          <p:cNvSpPr txBox="1">
            <a:spLocks/>
          </p:cNvSpPr>
          <p:nvPr/>
        </p:nvSpPr>
        <p:spPr>
          <a:xfrm>
            <a:off x="6204745" y="2009774"/>
            <a:ext cx="3168315" cy="99613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Returnerer elementet som slot </a:t>
            </a:r>
            <a:r>
              <a:rPr lang="da-DK" sz="2000" b="1" i="1" dirty="0"/>
              <a:t>k</a:t>
            </a:r>
            <a:r>
              <a:rPr lang="da-DK" sz="2000" b="1" dirty="0"/>
              <a:t> peger på</a:t>
            </a:r>
            <a:endParaRPr lang="da-DK" sz="2000" dirty="0"/>
          </a:p>
        </p:txBody>
      </p:sp>
      <p:sp>
        <p:nvSpPr>
          <p:cNvPr id="9" name="Text Placeholder 3"/>
          <p:cNvSpPr txBox="1">
            <a:spLocks/>
          </p:cNvSpPr>
          <p:nvPr/>
        </p:nvSpPr>
        <p:spPr>
          <a:xfrm>
            <a:off x="6204744" y="3571874"/>
            <a:ext cx="3168315" cy="81643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err="1"/>
              <a:t>Assigner</a:t>
            </a:r>
            <a:r>
              <a:rPr lang="da-DK" sz="2000" b="1" dirty="0"/>
              <a:t> element x </a:t>
            </a:r>
            <a:br>
              <a:rPr lang="da-DK" sz="2000" b="1" dirty="0"/>
            </a:br>
            <a:r>
              <a:rPr lang="da-DK" sz="2000" b="1" dirty="0"/>
              <a:t>til sin slot</a:t>
            </a:r>
            <a:endParaRPr lang="da-DK" sz="2000" dirty="0"/>
          </a:p>
        </p:txBody>
      </p:sp>
      <p:sp>
        <p:nvSpPr>
          <p:cNvPr id="10" name="Text Placeholder 3"/>
          <p:cNvSpPr txBox="1">
            <a:spLocks/>
          </p:cNvSpPr>
          <p:nvPr/>
        </p:nvSpPr>
        <p:spPr>
          <a:xfrm>
            <a:off x="6204743" y="5166905"/>
            <a:ext cx="3168315" cy="996130"/>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Frigør den slot</a:t>
            </a:r>
            <a:br>
              <a:rPr lang="da-DK" sz="2000" b="1" dirty="0"/>
            </a:br>
            <a:r>
              <a:rPr lang="da-DK" sz="2000" b="1" dirty="0"/>
              <a:t>som tilhører element x</a:t>
            </a:r>
            <a:endParaRPr lang="da-DK" sz="2000" dirty="0"/>
          </a:p>
        </p:txBody>
      </p:sp>
      <p:sp>
        <p:nvSpPr>
          <p:cNvPr id="4" name="Rectangle 3"/>
          <p:cNvSpPr/>
          <p:nvPr/>
        </p:nvSpPr>
        <p:spPr>
          <a:xfrm>
            <a:off x="228599" y="3408551"/>
            <a:ext cx="5707621"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p:cNvSpPr/>
          <p:nvPr/>
        </p:nvSpPr>
        <p:spPr>
          <a:xfrm>
            <a:off x="322893" y="4807328"/>
            <a:ext cx="5707621" cy="137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xt Placeholder 3"/>
          <p:cNvSpPr txBox="1">
            <a:spLocks/>
          </p:cNvSpPr>
          <p:nvPr/>
        </p:nvSpPr>
        <p:spPr>
          <a:xfrm>
            <a:off x="6553201" y="640521"/>
            <a:ext cx="4109634" cy="803283"/>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85750" indent="-285750" algn="l" defTabSz="914318" rtl="0" eaLnBrk="1" latinLnBrk="0" hangingPunct="1">
              <a:lnSpc>
                <a:spcPct val="120000"/>
              </a:lnSpc>
              <a:spcBef>
                <a:spcPts val="1000"/>
              </a:spcBef>
              <a:buFontTx/>
              <a:buBlip>
                <a:blip r:embed="rId4"/>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4"/>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5"/>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5"/>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5"/>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a-DK" sz="2000" b="1" dirty="0"/>
              <a:t>Dictionary Operations er trivielle, </a:t>
            </a:r>
            <a:br>
              <a:rPr lang="da-DK" sz="2000" b="1" dirty="0"/>
            </a:br>
            <a:r>
              <a:rPr lang="da-DK" sz="2000" b="1" dirty="0"/>
              <a:t>og bruger </a:t>
            </a:r>
            <a:r>
              <a:rPr lang="el-GR" sz="2000" b="1" dirty="0"/>
              <a:t>Θ</a:t>
            </a:r>
            <a:r>
              <a:rPr lang="da-DK" sz="2000" b="1" dirty="0"/>
              <a:t>(1) tid</a:t>
            </a:r>
          </a:p>
        </p:txBody>
      </p:sp>
    </p:spTree>
    <p:extLst>
      <p:ext uri="{BB962C8B-B14F-4D97-AF65-F5344CB8AC3E}">
        <p14:creationId xmlns:p14="http://schemas.microsoft.com/office/powerpoint/2010/main" val="391757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4" grpId="0" animBg="1"/>
      <p:bldP spid="11" grpId="0" animBg="1"/>
    </p:bld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2.xml><?xml version="1.0" encoding="utf-8"?>
<a:theme xmlns:a="http://schemas.openxmlformats.org/drawingml/2006/main" name="AAU PowerPoint - Blue">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DDD772EF-E3AC-41ED-99DC-A027ACF9ADCC}"/>
    </a:ext>
  </a:extLst>
</a:theme>
</file>

<file path=ppt/theme/theme3.xml><?xml version="1.0" encoding="utf-8"?>
<a:theme xmlns:a="http://schemas.openxmlformats.org/drawingml/2006/main" name="1_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_POWERPOINT_16_9_UK" id="{851E99FB-20BB-40C4-9F91-4452A3BCBDA6}" vid="{42B2CFAF-BEE3-4F25-9129-FB56CD5CD7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44811465383E943B92E1D8FB4ACE096" ma:contentTypeVersion="2" ma:contentTypeDescription="Opret et nyt dokument." ma:contentTypeScope="" ma:versionID="406042b88fc1e58a3b152e7002a70182">
  <xsd:schema xmlns:xsd="http://www.w3.org/2001/XMLSchema" xmlns:xs="http://www.w3.org/2001/XMLSchema" xmlns:p="http://schemas.microsoft.com/office/2006/metadata/properties" xmlns:ns2="bfb3083c-c57b-4611-a9bc-f653d3097a5f" targetNamespace="http://schemas.microsoft.com/office/2006/metadata/properties" ma:root="true" ma:fieldsID="89f0d00725625017c110fcd8825dd4dc" ns2:_="">
    <xsd:import namespace="bfb3083c-c57b-4611-a9bc-f653d3097a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b3083c-c57b-4611-a9bc-f653d3097a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891BC9-1822-4287-B787-CB2F68A8F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b3083c-c57b-4611-a9bc-f653d3097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09AFFA-FBAB-43F9-B3E8-292900A833C1}">
  <ds:schemaRefs>
    <ds:schemaRef ds:uri="http://schemas.microsoft.com/sharepoint/v3/contenttype/forms"/>
  </ds:schemaRefs>
</ds:datastoreItem>
</file>

<file path=customXml/itemProps3.xml><?xml version="1.0" encoding="utf-8"?>
<ds:datastoreItem xmlns:ds="http://schemas.openxmlformats.org/officeDocument/2006/customXml" ds:itemID="{26ED49AB-59DE-4FF7-9348-60B6F5ACD27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bfb3083c-c57b-4611-a9bc-f653d3097a5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AAU 16_9 (EN)</Template>
  <TotalTime>25588</TotalTime>
  <Words>3118</Words>
  <Application>Microsoft Office PowerPoint</Application>
  <PresentationFormat>Widescreen</PresentationFormat>
  <Paragraphs>376</Paragraphs>
  <Slides>46</Slides>
  <Notes>0</Notes>
  <HiddenSlides>4</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46</vt:i4>
      </vt:variant>
    </vt:vector>
  </HeadingPairs>
  <TitlesOfParts>
    <vt:vector size="52" baseType="lpstr">
      <vt:lpstr>Arial</vt:lpstr>
      <vt:lpstr>Arial Black</vt:lpstr>
      <vt:lpstr>Calibri</vt:lpstr>
      <vt:lpstr>AAU PowerPoint</vt:lpstr>
      <vt:lpstr>AAU PowerPoint - Blue</vt:lpstr>
      <vt:lpstr>1_AAU PowerPoint</vt:lpstr>
      <vt:lpstr>Hashing og Hash Tables  Algorithms and Data Structures, ALG, F22, Lecture 06</vt:lpstr>
      <vt:lpstr>Opdateringer</vt:lpstr>
      <vt:lpstr>Forelæsningernes emner</vt:lpstr>
      <vt:lpstr>Outline</vt:lpstr>
      <vt:lpstr>Læringsmål</vt:lpstr>
      <vt:lpstr>Hvorfor Hash Tables?</vt:lpstr>
      <vt:lpstr>Terminologi</vt:lpstr>
      <vt:lpstr>Direct-Address Tables</vt:lpstr>
      <vt:lpstr>Operationer på en Direct-Address Table</vt:lpstr>
      <vt:lpstr>Hash Tables</vt:lpstr>
      <vt:lpstr>Hash Tables: Intuition</vt:lpstr>
      <vt:lpstr>Hash Tables: Kollisioner</vt:lpstr>
      <vt:lpstr>Chaining for reduktion af kollisioner</vt:lpstr>
      <vt:lpstr>Operationer på Hash Tables</vt:lpstr>
      <vt:lpstr>Worst-case Runtime (med Chaining)</vt:lpstr>
      <vt:lpstr>Målet er ”Simple Uniform Hashing” Average-case Runtime (med Chaining)</vt:lpstr>
      <vt:lpstr>Average-case Runtime (med Chaining og Simple Uniform Hashing)</vt:lpstr>
      <vt:lpstr>Average-case Runtime (med Chaining og Simple Uniform Hashing)</vt:lpstr>
      <vt:lpstr>Hash-funktioner: Hvad er en god h?</vt:lpstr>
      <vt:lpstr>Hash-funktioner: Definitionsmængde (‘domain’)</vt:lpstr>
      <vt:lpstr>Divisionsmetoden</vt:lpstr>
      <vt:lpstr>Multiplikationsmetoden</vt:lpstr>
      <vt:lpstr>Case 1: Hashingfunktioner (40 min)</vt:lpstr>
      <vt:lpstr>Case Time – Arbejde frem til ~40 min ?????</vt:lpstr>
      <vt:lpstr>PowerPoint Presentation</vt:lpstr>
      <vt:lpstr>Open Addressing</vt:lpstr>
      <vt:lpstr>Open Addressing: Kollisioner</vt:lpstr>
      <vt:lpstr>Open Addressing: Insertion</vt:lpstr>
      <vt:lpstr>Open Addressing: Insertion</vt:lpstr>
      <vt:lpstr>Open Addressing: Søgning</vt:lpstr>
      <vt:lpstr>Open Addressing: Søgning</vt:lpstr>
      <vt:lpstr>Open Addressing: Deletion</vt:lpstr>
      <vt:lpstr>Hvordan deleter vi så?</vt:lpstr>
      <vt:lpstr>Open Addressing: Average-case Runtime</vt:lpstr>
      <vt:lpstr>Open Addressing: Average-case Runtime</vt:lpstr>
      <vt:lpstr>Open Addressing: Average-case Runtime</vt:lpstr>
      <vt:lpstr>Open Addressing: Average-case Runtime</vt:lpstr>
      <vt:lpstr>Hashing i  Open Addressing</vt:lpstr>
      <vt:lpstr>Lineær Probing</vt:lpstr>
      <vt:lpstr>Kvadratisk Probing</vt:lpstr>
      <vt:lpstr>Dobbel Hashing</vt:lpstr>
      <vt:lpstr>Dagens temaer</vt:lpstr>
      <vt:lpstr>Dagens Opgaver</vt:lpstr>
      <vt:lpstr>SW2-CPH   We want your feedback!!</vt:lpstr>
      <vt:lpstr>Feedback processes at SW</vt:lpstr>
      <vt:lpstr>Go to live dashboard!</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Sorting Algorithms  (ALG, Spring 2021, Algorithms and Data Structures)</dc:title>
  <dc:creator>Johannes Bjerva</dc:creator>
  <cp:lastModifiedBy>Johannes Bjerva</cp:lastModifiedBy>
  <cp:revision>409</cp:revision>
  <cp:lastPrinted>2017-03-09T03:48:56Z</cp:lastPrinted>
  <dcterms:created xsi:type="dcterms:W3CDTF">2021-01-19T07:16:12Z</dcterms:created>
  <dcterms:modified xsi:type="dcterms:W3CDTF">2023-04-27T06:15:51Z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0x010100B44811465383E943B92E1D8FB4ACE096</vt:lpwstr>
  </property>
</Properties>
</file>